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Raleway"/>
      <p:regular r:id="rId21"/>
      <p:bold r:id="rId22"/>
      <p:italic r:id="rId23"/>
      <p:boldItalic r:id="rId24"/>
    </p:embeddedFont>
    <p:embeddedFont>
      <p:font typeface="Roboto"/>
      <p:regular r:id="rId25"/>
      <p:bold r:id="rId26"/>
      <p:italic r:id="rId27"/>
      <p:boldItalic r:id="rId28"/>
    </p:embeddedFont>
    <p:embeddedFont>
      <p:font typeface="Montserrat"/>
      <p:regular r:id="rId29"/>
      <p:bold r:id="rId30"/>
      <p:italic r:id="rId31"/>
      <p:boldItalic r:id="rId32"/>
    </p:embeddedFont>
    <p:embeddedFont>
      <p:font typeface="Lato"/>
      <p:regular r:id="rId33"/>
      <p:bold r:id="rId34"/>
      <p:italic r:id="rId35"/>
      <p:boldItalic r:id="rId36"/>
    </p:embeddedFont>
    <p:embeddedFont>
      <p:font typeface="Montserrat Medium"/>
      <p:regular r:id="rId37"/>
      <p:bold r:id="rId38"/>
      <p:italic r:id="rId39"/>
      <p:boldItalic r:id="rId40"/>
    </p:embeddedFont>
    <p:embeddedFont>
      <p:font typeface="Raleway Medium"/>
      <p:regular r:id="rId41"/>
      <p:bold r:id="rId42"/>
      <p:italic r:id="rId43"/>
      <p:boldItalic r:id="rId44"/>
    </p:embeddedFont>
    <p:embeddedFont>
      <p:font typeface="Century Gothic"/>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Medium-boldItalic.fntdata"/><Relationship Id="rId20" Type="http://schemas.openxmlformats.org/officeDocument/2006/relationships/slide" Target="slides/slide15.xml"/><Relationship Id="rId42" Type="http://schemas.openxmlformats.org/officeDocument/2006/relationships/font" Target="fonts/RalewayMedium-bold.fntdata"/><Relationship Id="rId41" Type="http://schemas.openxmlformats.org/officeDocument/2006/relationships/font" Target="fonts/RalewayMedium-regular.fntdata"/><Relationship Id="rId22" Type="http://schemas.openxmlformats.org/officeDocument/2006/relationships/font" Target="fonts/Raleway-bold.fntdata"/><Relationship Id="rId44" Type="http://schemas.openxmlformats.org/officeDocument/2006/relationships/font" Target="fonts/RalewayMedium-boldItalic.fntdata"/><Relationship Id="rId21" Type="http://schemas.openxmlformats.org/officeDocument/2006/relationships/font" Target="fonts/Raleway-regular.fntdata"/><Relationship Id="rId43" Type="http://schemas.openxmlformats.org/officeDocument/2006/relationships/font" Target="fonts/RalewayMedium-italic.fntdata"/><Relationship Id="rId24" Type="http://schemas.openxmlformats.org/officeDocument/2006/relationships/font" Target="fonts/Raleway-boldItalic.fntdata"/><Relationship Id="rId46" Type="http://schemas.openxmlformats.org/officeDocument/2006/relationships/font" Target="fonts/CenturyGothic-bold.fntdata"/><Relationship Id="rId23" Type="http://schemas.openxmlformats.org/officeDocument/2006/relationships/font" Target="fonts/Raleway-italic.fntdata"/><Relationship Id="rId45" Type="http://schemas.openxmlformats.org/officeDocument/2006/relationships/font" Target="fonts/CenturyGothic-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fntdata"/><Relationship Id="rId48" Type="http://schemas.openxmlformats.org/officeDocument/2006/relationships/font" Target="fonts/CenturyGothic-boldItalic.fntdata"/><Relationship Id="rId25" Type="http://schemas.openxmlformats.org/officeDocument/2006/relationships/font" Target="fonts/Roboto-regular.fntdata"/><Relationship Id="rId47" Type="http://schemas.openxmlformats.org/officeDocument/2006/relationships/font" Target="fonts/CenturyGothic-italic.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italic.fntdata"/><Relationship Id="rId30" Type="http://schemas.openxmlformats.org/officeDocument/2006/relationships/font" Target="fonts/Montserrat-bold.fntdata"/><Relationship Id="rId11" Type="http://schemas.openxmlformats.org/officeDocument/2006/relationships/slide" Target="slides/slide6.xml"/><Relationship Id="rId33" Type="http://schemas.openxmlformats.org/officeDocument/2006/relationships/font" Target="fonts/Lato-regular.fntdata"/><Relationship Id="rId10" Type="http://schemas.openxmlformats.org/officeDocument/2006/relationships/slide" Target="slides/slide5.xml"/><Relationship Id="rId32" Type="http://schemas.openxmlformats.org/officeDocument/2006/relationships/font" Target="fonts/Montserrat-boldItalic.fntdata"/><Relationship Id="rId13" Type="http://schemas.openxmlformats.org/officeDocument/2006/relationships/slide" Target="slides/slide8.xml"/><Relationship Id="rId35" Type="http://schemas.openxmlformats.org/officeDocument/2006/relationships/font" Target="fonts/Lato-italic.fntdata"/><Relationship Id="rId12" Type="http://schemas.openxmlformats.org/officeDocument/2006/relationships/slide" Target="slides/slide7.xml"/><Relationship Id="rId34" Type="http://schemas.openxmlformats.org/officeDocument/2006/relationships/font" Target="fonts/Lato-bold.fntdata"/><Relationship Id="rId15" Type="http://schemas.openxmlformats.org/officeDocument/2006/relationships/slide" Target="slides/slide10.xml"/><Relationship Id="rId37" Type="http://schemas.openxmlformats.org/officeDocument/2006/relationships/font" Target="fonts/MontserratMedium-regular.fntdata"/><Relationship Id="rId14" Type="http://schemas.openxmlformats.org/officeDocument/2006/relationships/slide" Target="slides/slide9.xml"/><Relationship Id="rId36" Type="http://schemas.openxmlformats.org/officeDocument/2006/relationships/font" Target="fonts/Lato-boldItalic.fntdata"/><Relationship Id="rId17" Type="http://schemas.openxmlformats.org/officeDocument/2006/relationships/slide" Target="slides/slide12.xml"/><Relationship Id="rId39" Type="http://schemas.openxmlformats.org/officeDocument/2006/relationships/font" Target="fonts/MontserratMedium-italic.fntdata"/><Relationship Id="rId16" Type="http://schemas.openxmlformats.org/officeDocument/2006/relationships/slide" Target="slides/slide11.xml"/><Relationship Id="rId38" Type="http://schemas.openxmlformats.org/officeDocument/2006/relationships/font" Target="fonts/MontserratMedium-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b8f1bc4767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b8f1bc4767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6938bc352c_0_8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6938bc352c_0_8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6938bc352c_0_8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6938bc352c_0_8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6938bc352c_0_14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6938bc352c_0_14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6938bc352c_0_16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6938bc352c_0_16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b8f1bc4767_0_2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0" name="Google Shape;250;g2b8f1bc4767_0_2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6938bc352c_0_5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6938bc352c_0_5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6b561d4f14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6b561d4f14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6938bc352c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6938bc352c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6938bc352c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6938bc352c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b8f1bc4767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g2b8f1bc4767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6938bc352c_0_13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g26938bc352c_0_13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g26938bc352c_0_13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6938bc352c_0_7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g26938bc352c_0_7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g26938bc352c_0_7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6938bc352c_0_15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6938bc352c_0_15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_alt1">
  <p:cSld name="TITLE_AND_BODY_2">
    <p:spTree>
      <p:nvGrpSpPr>
        <p:cNvPr id="130" name="Shape 130"/>
        <p:cNvGrpSpPr/>
        <p:nvPr/>
      </p:nvGrpSpPr>
      <p:grpSpPr>
        <a:xfrm>
          <a:off x="0" y="0"/>
          <a:ext cx="0" cy="0"/>
          <a:chOff x="0" y="0"/>
          <a:chExt cx="0" cy="0"/>
        </a:xfrm>
      </p:grpSpPr>
      <p:sp>
        <p:nvSpPr>
          <p:cNvPr id="131" name="Google Shape;131;p13"/>
          <p:cNvSpPr txBox="1"/>
          <p:nvPr>
            <p:ph type="title"/>
          </p:nvPr>
        </p:nvSpPr>
        <p:spPr>
          <a:xfrm>
            <a:off x="361071" y="1924852"/>
            <a:ext cx="2304900" cy="1797300"/>
          </a:xfrm>
          <a:prstGeom prst="rect">
            <a:avLst/>
          </a:prstGeom>
        </p:spPr>
        <p:txBody>
          <a:bodyPr anchorCtr="0" anchor="t" bIns="91425" lIns="91425" spcFirstLastPara="1" rIns="91425" wrap="square" tIns="91425">
            <a:norm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32" name="Google Shape;132;p13"/>
          <p:cNvSpPr/>
          <p:nvPr/>
        </p:nvSpPr>
        <p:spPr>
          <a:xfrm>
            <a:off x="4564200" y="0"/>
            <a:ext cx="45798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3"/>
          <p:cNvSpPr txBox="1"/>
          <p:nvPr>
            <p:ph idx="1" type="body"/>
          </p:nvPr>
        </p:nvSpPr>
        <p:spPr>
          <a:xfrm>
            <a:off x="6451271" y="1924850"/>
            <a:ext cx="2304900" cy="1797300"/>
          </a:xfrm>
          <a:prstGeom prst="rect">
            <a:avLst/>
          </a:prstGeom>
        </p:spPr>
        <p:txBody>
          <a:bodyPr anchorCtr="0" anchor="t" bIns="91425" lIns="91425" spcFirstLastPara="1" rIns="91425" wrap="square" tIns="91425">
            <a:normAutofit/>
          </a:bodyPr>
          <a:lstStyle>
            <a:lvl1pPr indent="-298450" lvl="0" marL="457200" rtl="0">
              <a:spcBef>
                <a:spcPts val="0"/>
              </a:spcBef>
              <a:spcAft>
                <a:spcPts val="0"/>
              </a:spcAft>
              <a:buClr>
                <a:schemeClr val="dk1"/>
              </a:buClr>
              <a:buSzPts val="1100"/>
              <a:buChar char="●"/>
              <a:defRPr sz="1100">
                <a:solidFill>
                  <a:schemeClr val="dk1"/>
                </a:solidFill>
              </a:defRPr>
            </a:lvl1pPr>
            <a:lvl2pPr indent="-298450" lvl="1" marL="914400" rtl="0">
              <a:spcBef>
                <a:spcPts val="0"/>
              </a:spcBef>
              <a:spcAft>
                <a:spcPts val="0"/>
              </a:spcAft>
              <a:buClr>
                <a:schemeClr val="dk1"/>
              </a:buClr>
              <a:buSzPts val="1100"/>
              <a:buChar char="○"/>
              <a:defRPr>
                <a:solidFill>
                  <a:schemeClr val="dk1"/>
                </a:solidFill>
              </a:defRPr>
            </a:lvl2pPr>
            <a:lvl3pPr indent="-298450" lvl="2" marL="1371600" rtl="0">
              <a:spcBef>
                <a:spcPts val="0"/>
              </a:spcBef>
              <a:spcAft>
                <a:spcPts val="0"/>
              </a:spcAft>
              <a:buClr>
                <a:schemeClr val="dk1"/>
              </a:buClr>
              <a:buSzPts val="1100"/>
              <a:buChar char="■"/>
              <a:defRPr>
                <a:solidFill>
                  <a:schemeClr val="dk1"/>
                </a:solidFill>
              </a:defRPr>
            </a:lvl3pPr>
            <a:lvl4pPr indent="-298450" lvl="3" marL="1828800" rtl="0">
              <a:spcBef>
                <a:spcPts val="0"/>
              </a:spcBef>
              <a:spcAft>
                <a:spcPts val="0"/>
              </a:spcAft>
              <a:buClr>
                <a:schemeClr val="dk1"/>
              </a:buClr>
              <a:buSzPts val="1100"/>
              <a:buChar char="●"/>
              <a:defRPr>
                <a:solidFill>
                  <a:schemeClr val="dk1"/>
                </a:solidFill>
              </a:defRPr>
            </a:lvl4pPr>
            <a:lvl5pPr indent="-298450" lvl="4" marL="2286000" rtl="0">
              <a:spcBef>
                <a:spcPts val="0"/>
              </a:spcBef>
              <a:spcAft>
                <a:spcPts val="0"/>
              </a:spcAft>
              <a:buClr>
                <a:schemeClr val="dk1"/>
              </a:buClr>
              <a:buSzPts val="1100"/>
              <a:buChar char="○"/>
              <a:defRPr>
                <a:solidFill>
                  <a:schemeClr val="dk1"/>
                </a:solidFill>
              </a:defRPr>
            </a:lvl5pPr>
            <a:lvl6pPr indent="-298450" lvl="5" marL="2743200" rtl="0">
              <a:spcBef>
                <a:spcPts val="0"/>
              </a:spcBef>
              <a:spcAft>
                <a:spcPts val="0"/>
              </a:spcAft>
              <a:buClr>
                <a:schemeClr val="dk1"/>
              </a:buClr>
              <a:buSzPts val="1100"/>
              <a:buChar char="■"/>
              <a:defRPr>
                <a:solidFill>
                  <a:schemeClr val="dk1"/>
                </a:solidFill>
              </a:defRPr>
            </a:lvl6pPr>
            <a:lvl7pPr indent="-298450" lvl="6" marL="3200400" rtl="0">
              <a:spcBef>
                <a:spcPts val="0"/>
              </a:spcBef>
              <a:spcAft>
                <a:spcPts val="0"/>
              </a:spcAft>
              <a:buClr>
                <a:schemeClr val="dk1"/>
              </a:buClr>
              <a:buSzPts val="1100"/>
              <a:buChar char="●"/>
              <a:defRPr>
                <a:solidFill>
                  <a:schemeClr val="dk1"/>
                </a:solidFill>
              </a:defRPr>
            </a:lvl7pPr>
            <a:lvl8pPr indent="-298450" lvl="7" marL="3657600" rtl="0">
              <a:spcBef>
                <a:spcPts val="0"/>
              </a:spcBef>
              <a:spcAft>
                <a:spcPts val="0"/>
              </a:spcAft>
              <a:buClr>
                <a:schemeClr val="dk1"/>
              </a:buClr>
              <a:buSzPts val="1100"/>
              <a:buChar char="○"/>
              <a:defRPr>
                <a:solidFill>
                  <a:schemeClr val="dk1"/>
                </a:solidFill>
              </a:defRPr>
            </a:lvl8pPr>
            <a:lvl9pPr indent="-298450" lvl="8" marL="4114800" rtl="0">
              <a:spcBef>
                <a:spcPts val="0"/>
              </a:spcBef>
              <a:spcAft>
                <a:spcPts val="0"/>
              </a:spcAft>
              <a:buClr>
                <a:schemeClr val="dk1"/>
              </a:buClr>
              <a:buSzPts val="1100"/>
              <a:buChar char="■"/>
              <a:defRPr>
                <a:solidFill>
                  <a:schemeClr val="dk1"/>
                </a:solidFill>
              </a:defRPr>
            </a:lvl9pPr>
          </a:lstStyle>
          <a:p/>
        </p:txBody>
      </p:sp>
      <p:sp>
        <p:nvSpPr>
          <p:cNvPr id="134" name="Google Shape;134;p13">
            <a:hlinkClick/>
          </p:cNvPr>
          <p:cNvSpPr/>
          <p:nvPr/>
        </p:nvSpPr>
        <p:spPr>
          <a:xfrm>
            <a:off x="0" y="0"/>
            <a:ext cx="632700" cy="588600"/>
          </a:xfrm>
          <a:prstGeom prst="rect">
            <a:avLst/>
          </a:prstGeom>
          <a:solidFill>
            <a:srgbClr val="1B21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3">
            <a:hlinkClick/>
          </p:cNvPr>
          <p:cNvSpPr/>
          <p:nvPr/>
        </p:nvSpPr>
        <p:spPr>
          <a:xfrm>
            <a:off x="212050" y="221751"/>
            <a:ext cx="219600" cy="18900"/>
          </a:xfrm>
          <a:prstGeom prst="rect">
            <a:avLst/>
          </a:prstGeom>
          <a:solidFill>
            <a:srgbClr val="55688B">
              <a:alpha val="35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3">
            <a:hlinkClick/>
          </p:cNvPr>
          <p:cNvSpPr/>
          <p:nvPr/>
        </p:nvSpPr>
        <p:spPr>
          <a:xfrm>
            <a:off x="212050" y="284225"/>
            <a:ext cx="219600" cy="18900"/>
          </a:xfrm>
          <a:prstGeom prst="rect">
            <a:avLst/>
          </a:prstGeom>
          <a:solidFill>
            <a:srgbClr val="55688B">
              <a:alpha val="35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3">
            <a:hlinkClick/>
          </p:cNvPr>
          <p:cNvSpPr/>
          <p:nvPr/>
        </p:nvSpPr>
        <p:spPr>
          <a:xfrm>
            <a:off x="212050" y="346699"/>
            <a:ext cx="219600" cy="18900"/>
          </a:xfrm>
          <a:prstGeom prst="rect">
            <a:avLst/>
          </a:prstGeom>
          <a:solidFill>
            <a:srgbClr val="55688B">
              <a:alpha val="359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8" name="Google Shape;138;p13"/>
          <p:cNvGrpSpPr/>
          <p:nvPr/>
        </p:nvGrpSpPr>
        <p:grpSpPr>
          <a:xfrm>
            <a:off x="0" y="381001"/>
            <a:ext cx="1037850" cy="1016287"/>
            <a:chOff x="0" y="381001"/>
            <a:chExt cx="1037850" cy="1016287"/>
          </a:xfrm>
        </p:grpSpPr>
        <p:sp>
          <p:nvSpPr>
            <p:cNvPr id="139" name="Google Shape;139;p13"/>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3"/>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1" name="Google Shape;141;p13"/>
          <p:cNvSpPr txBox="1"/>
          <p:nvPr>
            <p:ph idx="2" type="title"/>
          </p:nvPr>
        </p:nvSpPr>
        <p:spPr>
          <a:xfrm>
            <a:off x="1297500" y="459490"/>
            <a:ext cx="3005700" cy="510900"/>
          </a:xfrm>
          <a:prstGeom prst="rect">
            <a:avLst/>
          </a:prstGeom>
        </p:spPr>
        <p:txBody>
          <a:bodyPr anchorCtr="0" anchor="t" bIns="91425" lIns="91425" spcFirstLastPara="1" rIns="91425" wrap="square" tIns="91425">
            <a:normAutofit/>
          </a:bodyPr>
          <a:lstStyle>
            <a:lvl1pPr lvl="0" rtl="0">
              <a:spcBef>
                <a:spcPts val="0"/>
              </a:spcBef>
              <a:spcAft>
                <a:spcPts val="0"/>
              </a:spcAft>
              <a:buSzPts val="1000"/>
              <a:buNone/>
              <a:defRPr sz="1000"/>
            </a:lvl1pPr>
            <a:lvl2pPr lvl="1" rtl="0">
              <a:spcBef>
                <a:spcPts val="0"/>
              </a:spcBef>
              <a:spcAft>
                <a:spcPts val="0"/>
              </a:spcAft>
              <a:buSzPts val="1000"/>
              <a:buNone/>
              <a:defRPr sz="1000"/>
            </a:lvl2pPr>
            <a:lvl3pPr lvl="2" rtl="0">
              <a:spcBef>
                <a:spcPts val="0"/>
              </a:spcBef>
              <a:spcAft>
                <a:spcPts val="0"/>
              </a:spcAft>
              <a:buSzPts val="1000"/>
              <a:buNone/>
              <a:defRPr sz="1000"/>
            </a:lvl3pPr>
            <a:lvl4pPr lvl="3" rtl="0">
              <a:spcBef>
                <a:spcPts val="0"/>
              </a:spcBef>
              <a:spcAft>
                <a:spcPts val="0"/>
              </a:spcAft>
              <a:buSzPts val="1000"/>
              <a:buNone/>
              <a:defRPr sz="1000"/>
            </a:lvl4pPr>
            <a:lvl5pPr lvl="4" rtl="0">
              <a:spcBef>
                <a:spcPts val="0"/>
              </a:spcBef>
              <a:spcAft>
                <a:spcPts val="0"/>
              </a:spcAft>
              <a:buSzPts val="1000"/>
              <a:buNone/>
              <a:defRPr sz="1000"/>
            </a:lvl5pPr>
            <a:lvl6pPr lvl="5" rtl="0">
              <a:spcBef>
                <a:spcPts val="0"/>
              </a:spcBef>
              <a:spcAft>
                <a:spcPts val="0"/>
              </a:spcAft>
              <a:buSzPts val="1000"/>
              <a:buNone/>
              <a:defRPr sz="1000"/>
            </a:lvl6pPr>
            <a:lvl7pPr lvl="6" rtl="0">
              <a:spcBef>
                <a:spcPts val="0"/>
              </a:spcBef>
              <a:spcAft>
                <a:spcPts val="0"/>
              </a:spcAft>
              <a:buSzPts val="1000"/>
              <a:buNone/>
              <a:defRPr sz="1000"/>
            </a:lvl7pPr>
            <a:lvl8pPr lvl="7" rtl="0">
              <a:spcBef>
                <a:spcPts val="0"/>
              </a:spcBef>
              <a:spcAft>
                <a:spcPts val="0"/>
              </a:spcAft>
              <a:buSzPts val="1000"/>
              <a:buNone/>
              <a:defRPr sz="1000"/>
            </a:lvl8pPr>
            <a:lvl9pPr lvl="8" rtl="0">
              <a:spcBef>
                <a:spcPts val="0"/>
              </a:spcBef>
              <a:spcAft>
                <a:spcPts val="0"/>
              </a:spcAft>
              <a:buSzPts val="1000"/>
              <a:buNone/>
              <a:defRPr sz="1000"/>
            </a:lvl9pPr>
          </a:lstStyle>
          <a:p/>
        </p:txBody>
      </p:sp>
      <p:sp>
        <p:nvSpPr>
          <p:cNvPr id="142" name="Google Shape;142;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3" name="Shape 143"/>
        <p:cNvGrpSpPr/>
        <p:nvPr/>
      </p:nvGrpSpPr>
      <p:grpSpPr>
        <a:xfrm>
          <a:off x="0" y="0"/>
          <a:ext cx="0" cy="0"/>
          <a:chOff x="0" y="0"/>
          <a:chExt cx="0" cy="0"/>
        </a:xfrm>
      </p:grpSpPr>
      <p:sp>
        <p:nvSpPr>
          <p:cNvPr id="144" name="Google Shape;144;p14"/>
          <p:cNvSpPr txBox="1"/>
          <p:nvPr>
            <p:ph type="title"/>
          </p:nvPr>
        </p:nvSpPr>
        <p:spPr>
          <a:xfrm>
            <a:off x="822960" y="214952"/>
            <a:ext cx="7543800" cy="1088100"/>
          </a:xfrm>
          <a:prstGeom prst="rect">
            <a:avLst/>
          </a:prstGeom>
          <a:noFill/>
          <a:ln>
            <a:noFill/>
          </a:ln>
        </p:spPr>
        <p:txBody>
          <a:bodyPr anchorCtr="0" anchor="b" bIns="34275" lIns="68575" spcFirstLastPara="1" rIns="68575" wrap="square" tIns="34275">
            <a:normAutofit/>
          </a:bodyPr>
          <a:lstStyle>
            <a:lvl1pPr lvl="0" rtl="0" algn="l">
              <a:lnSpc>
                <a:spcPct val="85000"/>
              </a:lnSpc>
              <a:spcBef>
                <a:spcPts val="0"/>
              </a:spcBef>
              <a:spcAft>
                <a:spcPts val="0"/>
              </a:spcAft>
              <a:buClr>
                <a:srgbClr val="3F3F3F"/>
              </a:buClr>
              <a:buSzPts val="3600"/>
              <a:buFont typeface="Calibri"/>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45" name="Google Shape;145;p14"/>
          <p:cNvSpPr txBox="1"/>
          <p:nvPr>
            <p:ph idx="1" type="body"/>
          </p:nvPr>
        </p:nvSpPr>
        <p:spPr>
          <a:xfrm>
            <a:off x="822960" y="1384300"/>
            <a:ext cx="7543800" cy="3017400"/>
          </a:xfrm>
          <a:prstGeom prst="rect">
            <a:avLst/>
          </a:prstGeom>
          <a:noFill/>
          <a:ln>
            <a:noFill/>
          </a:ln>
        </p:spPr>
        <p:txBody>
          <a:bodyPr anchorCtr="0" anchor="t" bIns="34275" lIns="0" spcFirstLastPara="1" rIns="0" wrap="square" tIns="34275">
            <a:normAutofit/>
          </a:bodyPr>
          <a:lstStyle>
            <a:lvl1pPr indent="-317500" lvl="0" marL="457200" rtl="0" algn="l">
              <a:lnSpc>
                <a:spcPct val="90000"/>
              </a:lnSpc>
              <a:spcBef>
                <a:spcPts val="900"/>
              </a:spcBef>
              <a:spcAft>
                <a:spcPts val="0"/>
              </a:spcAft>
              <a:buClr>
                <a:srgbClr val="3F3F3F"/>
              </a:buClr>
              <a:buSzPts val="1400"/>
              <a:buChar char="●"/>
              <a:defRPr/>
            </a:lvl1pPr>
            <a:lvl2pPr indent="-317500" lvl="1" marL="914400" rtl="0" algn="l">
              <a:lnSpc>
                <a:spcPct val="90000"/>
              </a:lnSpc>
              <a:spcBef>
                <a:spcPts val="200"/>
              </a:spcBef>
              <a:spcAft>
                <a:spcPts val="0"/>
              </a:spcAft>
              <a:buSzPts val="1400"/>
              <a:buChar char="○"/>
              <a:defRPr/>
            </a:lvl2pPr>
            <a:lvl3pPr indent="-317500" lvl="2" marL="1371600" rtl="0" algn="l">
              <a:lnSpc>
                <a:spcPct val="90000"/>
              </a:lnSpc>
              <a:spcBef>
                <a:spcPts val="300"/>
              </a:spcBef>
              <a:spcAft>
                <a:spcPts val="0"/>
              </a:spcAft>
              <a:buSzPts val="1400"/>
              <a:buChar char="■"/>
              <a:defRPr/>
            </a:lvl3pPr>
            <a:lvl4pPr indent="-317500" lvl="3" marL="1828800" rtl="0" algn="l">
              <a:lnSpc>
                <a:spcPct val="90000"/>
              </a:lnSpc>
              <a:spcBef>
                <a:spcPts val="300"/>
              </a:spcBef>
              <a:spcAft>
                <a:spcPts val="0"/>
              </a:spcAft>
              <a:buSzPts val="1400"/>
              <a:buChar char="●"/>
              <a:defRPr/>
            </a:lvl4pPr>
            <a:lvl5pPr indent="-317500" lvl="4" marL="2286000" rtl="0" algn="l">
              <a:lnSpc>
                <a:spcPct val="90000"/>
              </a:lnSpc>
              <a:spcBef>
                <a:spcPts val="300"/>
              </a:spcBef>
              <a:spcAft>
                <a:spcPts val="0"/>
              </a:spcAft>
              <a:buSzPts val="1400"/>
              <a:buChar char="○"/>
              <a:defRPr/>
            </a:lvl5pPr>
            <a:lvl6pPr indent="-317500" lvl="5" marL="2743200" rtl="0" algn="l">
              <a:lnSpc>
                <a:spcPct val="90000"/>
              </a:lnSpc>
              <a:spcBef>
                <a:spcPts val="300"/>
              </a:spcBef>
              <a:spcAft>
                <a:spcPts val="0"/>
              </a:spcAft>
              <a:buSzPts val="1400"/>
              <a:buChar char="■"/>
              <a:defRPr/>
            </a:lvl6pPr>
            <a:lvl7pPr indent="-317500" lvl="6" marL="3200400" rtl="0" algn="l">
              <a:lnSpc>
                <a:spcPct val="90000"/>
              </a:lnSpc>
              <a:spcBef>
                <a:spcPts val="300"/>
              </a:spcBef>
              <a:spcAft>
                <a:spcPts val="0"/>
              </a:spcAft>
              <a:buSzPts val="1400"/>
              <a:buChar char="●"/>
              <a:defRPr/>
            </a:lvl7pPr>
            <a:lvl8pPr indent="-317500" lvl="7" marL="3657600" rtl="0" algn="l">
              <a:lnSpc>
                <a:spcPct val="90000"/>
              </a:lnSpc>
              <a:spcBef>
                <a:spcPts val="300"/>
              </a:spcBef>
              <a:spcAft>
                <a:spcPts val="0"/>
              </a:spcAft>
              <a:buSzPts val="1400"/>
              <a:buChar char="○"/>
              <a:defRPr/>
            </a:lvl8pPr>
            <a:lvl9pPr indent="-317500" lvl="8" marL="4114800" rtl="0" algn="l">
              <a:lnSpc>
                <a:spcPct val="90000"/>
              </a:lnSpc>
              <a:spcBef>
                <a:spcPts val="300"/>
              </a:spcBef>
              <a:spcAft>
                <a:spcPts val="300"/>
              </a:spcAft>
              <a:buSzPts val="1400"/>
              <a:buChar char="■"/>
              <a:defRPr/>
            </a:lvl9pPr>
          </a:lstStyle>
          <a:p/>
        </p:txBody>
      </p:sp>
      <p:sp>
        <p:nvSpPr>
          <p:cNvPr id="146" name="Google Shape;146;p14"/>
          <p:cNvSpPr txBox="1"/>
          <p:nvPr>
            <p:ph idx="10" type="dt"/>
          </p:nvPr>
        </p:nvSpPr>
        <p:spPr>
          <a:xfrm>
            <a:off x="822960" y="4844839"/>
            <a:ext cx="18543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7" name="Google Shape;147;p14"/>
          <p:cNvSpPr txBox="1"/>
          <p:nvPr>
            <p:ph idx="11" type="ftr"/>
          </p:nvPr>
        </p:nvSpPr>
        <p:spPr>
          <a:xfrm>
            <a:off x="2764639" y="4844839"/>
            <a:ext cx="36171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8" name="Google Shape;148;p14"/>
          <p:cNvSpPr txBox="1"/>
          <p:nvPr>
            <p:ph idx="12" type="sldNum"/>
          </p:nvPr>
        </p:nvSpPr>
        <p:spPr>
          <a:xfrm>
            <a:off x="7425344" y="4844839"/>
            <a:ext cx="984000" cy="273900"/>
          </a:xfrm>
          <a:prstGeom prst="rect">
            <a:avLst/>
          </a:prstGeom>
          <a:noFill/>
          <a:ln>
            <a:noFill/>
          </a:ln>
        </p:spPr>
        <p:txBody>
          <a:bodyPr anchorCtr="0" anchor="ctr" bIns="34275" lIns="68575" spcFirstLastPara="1" rIns="68575" wrap="square" tIns="34275">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5"/>
          <p:cNvSpPr txBox="1"/>
          <p:nvPr>
            <p:ph type="ctrTitle"/>
          </p:nvPr>
        </p:nvSpPr>
        <p:spPr>
          <a:xfrm>
            <a:off x="576900" y="2571747"/>
            <a:ext cx="8222100" cy="838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 Importance of Budget Advocacy In Contra Costa County &amp;</a:t>
            </a:r>
            <a:endParaRPr/>
          </a:p>
          <a:p>
            <a:pPr indent="0" lvl="0" marL="0" rtl="0" algn="l">
              <a:spcBef>
                <a:spcPts val="0"/>
              </a:spcBef>
              <a:spcAft>
                <a:spcPts val="0"/>
              </a:spcAft>
              <a:buNone/>
            </a:pPr>
            <a:r>
              <a:rPr lang="en">
                <a:solidFill>
                  <a:srgbClr val="FFE599"/>
                </a:solidFill>
              </a:rPr>
              <a:t>Why Your Voice Matters!</a:t>
            </a:r>
            <a:endParaRPr>
              <a:solidFill>
                <a:srgbClr val="FFE599"/>
              </a:solidFill>
            </a:endParaRPr>
          </a:p>
        </p:txBody>
      </p:sp>
      <p:sp>
        <p:nvSpPr>
          <p:cNvPr id="154" name="Google Shape;154;p15"/>
          <p:cNvSpPr txBox="1"/>
          <p:nvPr>
            <p:ph idx="1" type="subTitle"/>
          </p:nvPr>
        </p:nvSpPr>
        <p:spPr>
          <a:xfrm>
            <a:off x="460938" y="4221863"/>
            <a:ext cx="8222100" cy="43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Sara Gurdian, Program Manager</a:t>
            </a:r>
            <a:endParaRPr/>
          </a:p>
        </p:txBody>
      </p:sp>
      <p:pic>
        <p:nvPicPr>
          <p:cNvPr id="155" name="Google Shape;155;p15"/>
          <p:cNvPicPr preferRelativeResize="0"/>
          <p:nvPr/>
        </p:nvPicPr>
        <p:blipFill>
          <a:blip r:embed="rId3">
            <a:alphaModFix/>
          </a:blip>
          <a:stretch>
            <a:fillRect/>
          </a:stretch>
        </p:blipFill>
        <p:spPr>
          <a:xfrm>
            <a:off x="5073492" y="221375"/>
            <a:ext cx="3266632" cy="838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Building Community Power</a:t>
            </a:r>
            <a:endParaRPr/>
          </a:p>
        </p:txBody>
      </p:sp>
      <p:sp>
        <p:nvSpPr>
          <p:cNvPr id="219" name="Google Shape;219;p2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23850" lvl="0" marL="457200" rtl="0" algn="l">
              <a:lnSpc>
                <a:spcPct val="200000"/>
              </a:lnSpc>
              <a:spcBef>
                <a:spcPts val="0"/>
              </a:spcBef>
              <a:spcAft>
                <a:spcPts val="0"/>
              </a:spcAft>
              <a:buSzPts val="1500"/>
              <a:buFont typeface="Arial"/>
              <a:buChar char="●"/>
            </a:pPr>
            <a:r>
              <a:rPr lang="en" sz="1500">
                <a:highlight>
                  <a:schemeClr val="dk1"/>
                </a:highlight>
                <a:latin typeface="Arial"/>
                <a:ea typeface="Arial"/>
                <a:cs typeface="Arial"/>
                <a:sym typeface="Arial"/>
              </a:rPr>
              <a:t>Educate Yourself and Mobilize Your Community</a:t>
            </a:r>
            <a:endParaRPr sz="1500">
              <a:highlight>
                <a:schemeClr val="dk1"/>
              </a:highlight>
              <a:latin typeface="Arial"/>
              <a:ea typeface="Arial"/>
              <a:cs typeface="Arial"/>
              <a:sym typeface="Arial"/>
            </a:endParaRPr>
          </a:p>
          <a:p>
            <a:pPr indent="-323850" lvl="0" marL="457200" rtl="0" algn="l">
              <a:lnSpc>
                <a:spcPct val="200000"/>
              </a:lnSpc>
              <a:spcBef>
                <a:spcPts val="0"/>
              </a:spcBef>
              <a:spcAft>
                <a:spcPts val="0"/>
              </a:spcAft>
              <a:buSzPts val="1500"/>
              <a:buFont typeface="Arial"/>
              <a:buChar char="●"/>
            </a:pPr>
            <a:r>
              <a:rPr lang="en" sz="1500">
                <a:highlight>
                  <a:schemeClr val="dk1"/>
                </a:highlight>
                <a:latin typeface="Arial"/>
                <a:ea typeface="Arial"/>
                <a:cs typeface="Arial"/>
                <a:sym typeface="Arial"/>
              </a:rPr>
              <a:t>Collaborate with Local Organizations and Coalitions</a:t>
            </a:r>
            <a:endParaRPr sz="1500">
              <a:highlight>
                <a:schemeClr val="dk1"/>
              </a:highlight>
              <a:latin typeface="Arial"/>
              <a:ea typeface="Arial"/>
              <a:cs typeface="Arial"/>
              <a:sym typeface="Arial"/>
            </a:endParaRPr>
          </a:p>
          <a:p>
            <a:pPr indent="-323850" lvl="0" marL="457200" rtl="0" algn="l">
              <a:lnSpc>
                <a:spcPct val="200000"/>
              </a:lnSpc>
              <a:spcBef>
                <a:spcPts val="0"/>
              </a:spcBef>
              <a:spcAft>
                <a:spcPts val="0"/>
              </a:spcAft>
              <a:buSzPts val="1500"/>
              <a:buFont typeface="Arial"/>
              <a:buChar char="●"/>
            </a:pPr>
            <a:r>
              <a:rPr lang="en" sz="1500">
                <a:highlight>
                  <a:schemeClr val="dk1"/>
                </a:highlight>
                <a:latin typeface="Arial"/>
                <a:ea typeface="Arial"/>
                <a:cs typeface="Arial"/>
                <a:sym typeface="Arial"/>
              </a:rPr>
              <a:t>Leverage Data and Research</a:t>
            </a:r>
            <a:endParaRPr sz="1500">
              <a:highlight>
                <a:schemeClr val="dk1"/>
              </a:highlight>
              <a:latin typeface="Arial"/>
              <a:ea typeface="Arial"/>
              <a:cs typeface="Arial"/>
              <a:sym typeface="Arial"/>
            </a:endParaRPr>
          </a:p>
          <a:p>
            <a:pPr indent="0" lvl="0" marL="0" rtl="0" algn="l">
              <a:spcBef>
                <a:spcPts val="0"/>
              </a:spcBef>
              <a:spcAft>
                <a:spcPts val="12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Stepping Into Leadership</a:t>
            </a:r>
            <a:endParaRPr/>
          </a:p>
        </p:txBody>
      </p:sp>
      <p:sp>
        <p:nvSpPr>
          <p:cNvPr id="225" name="Google Shape;225;p25"/>
          <p:cNvSpPr txBox="1"/>
          <p:nvPr>
            <p:ph idx="1" type="body"/>
          </p:nvPr>
        </p:nvSpPr>
        <p:spPr>
          <a:xfrm>
            <a:off x="1297500" y="1556950"/>
            <a:ext cx="7038900" cy="2911200"/>
          </a:xfrm>
          <a:prstGeom prst="rect">
            <a:avLst/>
          </a:prstGeom>
        </p:spPr>
        <p:txBody>
          <a:bodyPr anchorCtr="0" anchor="t" bIns="91425" lIns="91425" spcFirstLastPara="1" rIns="91425" wrap="square" tIns="91425">
            <a:normAutofit/>
          </a:bodyPr>
          <a:lstStyle/>
          <a:p>
            <a:pPr indent="-323850" lvl="0" marL="457200" rtl="0" algn="l">
              <a:lnSpc>
                <a:spcPct val="200000"/>
              </a:lnSpc>
              <a:spcBef>
                <a:spcPts val="0"/>
              </a:spcBef>
              <a:spcAft>
                <a:spcPts val="0"/>
              </a:spcAft>
              <a:buSzPts val="1500"/>
              <a:buFont typeface="Arial"/>
              <a:buChar char="●"/>
            </a:pPr>
            <a:r>
              <a:rPr lang="en" sz="1500">
                <a:highlight>
                  <a:schemeClr val="dk1"/>
                </a:highlight>
                <a:latin typeface="Arial"/>
                <a:ea typeface="Arial"/>
                <a:cs typeface="Arial"/>
                <a:sym typeface="Arial"/>
              </a:rPr>
              <a:t>Engage with Policymakers</a:t>
            </a:r>
            <a:endParaRPr sz="1500">
              <a:highlight>
                <a:schemeClr val="dk1"/>
              </a:highlight>
              <a:latin typeface="Arial"/>
              <a:ea typeface="Arial"/>
              <a:cs typeface="Arial"/>
              <a:sym typeface="Arial"/>
            </a:endParaRPr>
          </a:p>
          <a:p>
            <a:pPr indent="-323850" lvl="0" marL="457200" rtl="0" algn="l">
              <a:lnSpc>
                <a:spcPct val="200000"/>
              </a:lnSpc>
              <a:spcBef>
                <a:spcPts val="0"/>
              </a:spcBef>
              <a:spcAft>
                <a:spcPts val="0"/>
              </a:spcAft>
              <a:buSzPts val="1500"/>
              <a:buFont typeface="Arial"/>
              <a:buChar char="●"/>
            </a:pPr>
            <a:r>
              <a:rPr lang="en" sz="1500">
                <a:highlight>
                  <a:schemeClr val="dk1"/>
                </a:highlight>
                <a:latin typeface="Arial"/>
                <a:ea typeface="Arial"/>
                <a:cs typeface="Arial"/>
                <a:sym typeface="Arial"/>
              </a:rPr>
              <a:t>Utilize Public Forums and Hearings</a:t>
            </a:r>
            <a:endParaRPr sz="1500">
              <a:highlight>
                <a:schemeClr val="dk1"/>
              </a:highlight>
              <a:latin typeface="Arial"/>
              <a:ea typeface="Arial"/>
              <a:cs typeface="Arial"/>
              <a:sym typeface="Arial"/>
            </a:endParaRPr>
          </a:p>
          <a:p>
            <a:pPr indent="-323850" lvl="0" marL="457200" rtl="0" algn="l">
              <a:lnSpc>
                <a:spcPct val="200000"/>
              </a:lnSpc>
              <a:spcBef>
                <a:spcPts val="0"/>
              </a:spcBef>
              <a:spcAft>
                <a:spcPts val="0"/>
              </a:spcAft>
              <a:buSzPts val="1500"/>
              <a:buFont typeface="Arial"/>
              <a:buChar char="●"/>
            </a:pPr>
            <a:r>
              <a:rPr lang="en" sz="1500">
                <a:highlight>
                  <a:schemeClr val="dk1"/>
                </a:highlight>
                <a:latin typeface="Arial"/>
                <a:ea typeface="Arial"/>
                <a:cs typeface="Arial"/>
                <a:sym typeface="Arial"/>
              </a:rPr>
              <a:t>Advocate for Transparency and Accountability</a:t>
            </a:r>
            <a:endParaRPr sz="1500">
              <a:highlight>
                <a:schemeClr val="dk1"/>
              </a:highlight>
              <a:latin typeface="Arial"/>
              <a:ea typeface="Arial"/>
              <a:cs typeface="Arial"/>
              <a:sym typeface="Arial"/>
            </a:endParaRPr>
          </a:p>
          <a:p>
            <a:pPr indent="0" lvl="0" marL="0" rtl="0" algn="l">
              <a:spcBef>
                <a:spcPts val="0"/>
              </a:spcBef>
              <a:spcAft>
                <a:spcPts val="12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Being An Active Advocate</a:t>
            </a:r>
            <a:endParaRPr/>
          </a:p>
        </p:txBody>
      </p:sp>
      <p:sp>
        <p:nvSpPr>
          <p:cNvPr id="231" name="Google Shape;231;p26"/>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55600" lvl="0" marL="457200" rtl="0" algn="l">
              <a:lnSpc>
                <a:spcPct val="100000"/>
              </a:lnSpc>
              <a:spcBef>
                <a:spcPts val="0"/>
              </a:spcBef>
              <a:spcAft>
                <a:spcPts val="0"/>
              </a:spcAft>
              <a:buSzPts val="2000"/>
              <a:buFont typeface="Arial"/>
              <a:buChar char="●"/>
            </a:pPr>
            <a:r>
              <a:rPr lang="en" sz="2000">
                <a:highlight>
                  <a:schemeClr val="dk1"/>
                </a:highlight>
                <a:latin typeface="Arial"/>
                <a:ea typeface="Arial"/>
                <a:cs typeface="Arial"/>
                <a:sym typeface="Arial"/>
              </a:rPr>
              <a:t>Support local issues by providing public comment, attend meetings, share information and efforts with other community residents</a:t>
            </a:r>
            <a:endParaRPr sz="2000">
              <a:highlight>
                <a:schemeClr val="dk1"/>
              </a:highlight>
              <a:latin typeface="Arial"/>
              <a:ea typeface="Arial"/>
              <a:cs typeface="Arial"/>
              <a:sym typeface="Arial"/>
            </a:endParaRPr>
          </a:p>
          <a:p>
            <a:pPr indent="-355600" lvl="0" marL="457200" rtl="0" algn="l">
              <a:lnSpc>
                <a:spcPct val="100000"/>
              </a:lnSpc>
              <a:spcBef>
                <a:spcPts val="0"/>
              </a:spcBef>
              <a:spcAft>
                <a:spcPts val="0"/>
              </a:spcAft>
              <a:buSzPts val="2000"/>
              <a:buFont typeface="Arial"/>
              <a:buChar char="●"/>
            </a:pPr>
            <a:r>
              <a:rPr lang="en" sz="2000">
                <a:highlight>
                  <a:schemeClr val="dk1"/>
                </a:highlight>
                <a:latin typeface="Arial"/>
                <a:ea typeface="Arial"/>
                <a:cs typeface="Arial"/>
                <a:sym typeface="Arial"/>
              </a:rPr>
              <a:t>Attend Advisory committee meetings i.e Equity Committee </a:t>
            </a:r>
            <a:endParaRPr sz="2000">
              <a:highlight>
                <a:schemeClr val="dk1"/>
              </a:highlight>
              <a:latin typeface="Arial"/>
              <a:ea typeface="Arial"/>
              <a:cs typeface="Arial"/>
              <a:sym typeface="Arial"/>
            </a:endParaRPr>
          </a:p>
          <a:p>
            <a:pPr indent="-355600" lvl="0" marL="457200" rtl="0" algn="l">
              <a:lnSpc>
                <a:spcPct val="200000"/>
              </a:lnSpc>
              <a:spcBef>
                <a:spcPts val="0"/>
              </a:spcBef>
              <a:spcAft>
                <a:spcPts val="0"/>
              </a:spcAft>
              <a:buSzPts val="2000"/>
              <a:buFont typeface="Arial"/>
              <a:buChar char="●"/>
            </a:pPr>
            <a:r>
              <a:rPr lang="en" sz="2000">
                <a:highlight>
                  <a:schemeClr val="dk1"/>
                </a:highlight>
                <a:latin typeface="Arial"/>
                <a:ea typeface="Arial"/>
                <a:cs typeface="Arial"/>
                <a:sym typeface="Arial"/>
              </a:rPr>
              <a:t>Sample public comment insert here,toolkit, etc</a:t>
            </a:r>
            <a:endParaRPr sz="2000">
              <a:highlight>
                <a:schemeClr val="dk1"/>
              </a:highlight>
              <a:latin typeface="Arial"/>
              <a:ea typeface="Arial"/>
              <a:cs typeface="Arial"/>
              <a:sym typeface="Arial"/>
            </a:endParaRPr>
          </a:p>
          <a:p>
            <a:pPr indent="0" lvl="0" marL="457200" rtl="0" algn="l">
              <a:lnSpc>
                <a:spcPct val="200000"/>
              </a:lnSpc>
              <a:spcBef>
                <a:spcPts val="0"/>
              </a:spcBef>
              <a:spcAft>
                <a:spcPts val="0"/>
              </a:spcAft>
              <a:buNone/>
            </a:pPr>
            <a:r>
              <a:t/>
            </a:r>
            <a:endParaRPr>
              <a:solidFill>
                <a:srgbClr val="222222"/>
              </a:solidFill>
              <a:highlight>
                <a:srgbClr val="FFFFFF"/>
              </a:highlight>
              <a:latin typeface="Arial"/>
              <a:ea typeface="Arial"/>
              <a:cs typeface="Arial"/>
              <a:sym typeface="Arial"/>
            </a:endParaRPr>
          </a:p>
          <a:p>
            <a:pPr indent="0" lvl="0" marL="0" rtl="0" algn="l">
              <a:spcBef>
                <a:spcPts val="0"/>
              </a:spcBef>
              <a:spcAft>
                <a:spcPts val="12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7"/>
          <p:cNvSpPr txBox="1"/>
          <p:nvPr>
            <p:ph type="title"/>
          </p:nvPr>
        </p:nvSpPr>
        <p:spPr>
          <a:xfrm>
            <a:off x="822960" y="214952"/>
            <a:ext cx="7543800" cy="1088100"/>
          </a:xfrm>
          <a:prstGeom prst="rect">
            <a:avLst/>
          </a:prstGeom>
        </p:spPr>
        <p:txBody>
          <a:bodyPr anchorCtr="0" anchor="b" bIns="34275" lIns="68575" spcFirstLastPara="1" rIns="68575" wrap="square" tIns="34275">
            <a:normAutofit/>
          </a:bodyPr>
          <a:lstStyle/>
          <a:p>
            <a:pPr indent="0" lvl="0" marL="0" rtl="0" algn="l">
              <a:spcBef>
                <a:spcPts val="0"/>
              </a:spcBef>
              <a:spcAft>
                <a:spcPts val="0"/>
              </a:spcAft>
              <a:buNone/>
            </a:pPr>
            <a:r>
              <a:t/>
            </a:r>
            <a:endParaRPr/>
          </a:p>
        </p:txBody>
      </p:sp>
      <p:sp>
        <p:nvSpPr>
          <p:cNvPr id="237" name="Google Shape;237;p27"/>
          <p:cNvSpPr txBox="1"/>
          <p:nvPr>
            <p:ph idx="1" type="body"/>
          </p:nvPr>
        </p:nvSpPr>
        <p:spPr>
          <a:xfrm>
            <a:off x="822960" y="1384300"/>
            <a:ext cx="7543800" cy="3017400"/>
          </a:xfrm>
          <a:prstGeom prst="rect">
            <a:avLst/>
          </a:prstGeom>
        </p:spPr>
        <p:txBody>
          <a:bodyPr anchorCtr="0" anchor="t" bIns="34275" lIns="0" spcFirstLastPara="1" rIns="0" wrap="square" tIns="34275">
            <a:normAutofit/>
          </a:bodyPr>
          <a:lstStyle/>
          <a:p>
            <a:pPr indent="0" lvl="0" marL="0" rtl="0" algn="l">
              <a:spcBef>
                <a:spcPts val="900"/>
              </a:spcBef>
              <a:spcAft>
                <a:spcPts val="200"/>
              </a:spcAft>
              <a:buNone/>
            </a:pPr>
            <a:r>
              <a:t/>
            </a:r>
            <a:endParaRPr/>
          </a:p>
        </p:txBody>
      </p:sp>
      <p:pic>
        <p:nvPicPr>
          <p:cNvPr id="238" name="Google Shape;238;p27"/>
          <p:cNvPicPr preferRelativeResize="0"/>
          <p:nvPr/>
        </p:nvPicPr>
        <p:blipFill>
          <a:blip r:embed="rId3">
            <a:alphaModFix/>
          </a:blip>
          <a:stretch>
            <a:fillRect/>
          </a:stretch>
        </p:blipFill>
        <p:spPr>
          <a:xfrm>
            <a:off x="781050" y="652450"/>
            <a:ext cx="7581900" cy="3838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8"/>
          <p:cNvSpPr txBox="1"/>
          <p:nvPr>
            <p:ph type="title"/>
          </p:nvPr>
        </p:nvSpPr>
        <p:spPr>
          <a:xfrm>
            <a:off x="822960" y="214952"/>
            <a:ext cx="7543800" cy="1088100"/>
          </a:xfrm>
          <a:prstGeom prst="rect">
            <a:avLst/>
          </a:prstGeom>
        </p:spPr>
        <p:txBody>
          <a:bodyPr anchorCtr="0" anchor="b" bIns="34275" lIns="68575" spcFirstLastPara="1" rIns="68575" wrap="square" tIns="34275">
            <a:normAutofit/>
          </a:bodyPr>
          <a:lstStyle/>
          <a:p>
            <a:pPr indent="0" lvl="0" marL="0" rtl="0" algn="l">
              <a:spcBef>
                <a:spcPts val="0"/>
              </a:spcBef>
              <a:spcAft>
                <a:spcPts val="0"/>
              </a:spcAft>
              <a:buNone/>
            </a:pPr>
            <a:r>
              <a:t/>
            </a:r>
            <a:endParaRPr/>
          </a:p>
        </p:txBody>
      </p:sp>
      <p:sp>
        <p:nvSpPr>
          <p:cNvPr id="244" name="Google Shape;244;p28"/>
          <p:cNvSpPr txBox="1"/>
          <p:nvPr>
            <p:ph idx="1" type="body"/>
          </p:nvPr>
        </p:nvSpPr>
        <p:spPr>
          <a:xfrm>
            <a:off x="822960" y="1384300"/>
            <a:ext cx="7543800" cy="3017400"/>
          </a:xfrm>
          <a:prstGeom prst="rect">
            <a:avLst/>
          </a:prstGeom>
        </p:spPr>
        <p:txBody>
          <a:bodyPr anchorCtr="0" anchor="t" bIns="34275" lIns="0" spcFirstLastPara="1" rIns="0" wrap="square" tIns="34275">
            <a:normAutofit/>
          </a:bodyPr>
          <a:lstStyle/>
          <a:p>
            <a:pPr indent="0" lvl="0" marL="0" rtl="0" algn="l">
              <a:spcBef>
                <a:spcPts val="900"/>
              </a:spcBef>
              <a:spcAft>
                <a:spcPts val="200"/>
              </a:spcAft>
              <a:buNone/>
            </a:pPr>
            <a:r>
              <a:t/>
            </a:r>
            <a:endParaRPr/>
          </a:p>
        </p:txBody>
      </p:sp>
      <p:pic>
        <p:nvPicPr>
          <p:cNvPr id="245" name="Google Shape;245;p28"/>
          <p:cNvPicPr preferRelativeResize="0"/>
          <p:nvPr/>
        </p:nvPicPr>
        <p:blipFill>
          <a:blip r:embed="rId3">
            <a:alphaModFix/>
          </a:blip>
          <a:stretch>
            <a:fillRect/>
          </a:stretch>
        </p:blipFill>
        <p:spPr>
          <a:xfrm>
            <a:off x="222175" y="110300"/>
            <a:ext cx="4237900" cy="3177301"/>
          </a:xfrm>
          <a:prstGeom prst="rect">
            <a:avLst/>
          </a:prstGeom>
          <a:noFill/>
          <a:ln>
            <a:noFill/>
          </a:ln>
        </p:spPr>
      </p:pic>
      <p:pic>
        <p:nvPicPr>
          <p:cNvPr id="246" name="Google Shape;246;p28"/>
          <p:cNvPicPr preferRelativeResize="0"/>
          <p:nvPr/>
        </p:nvPicPr>
        <p:blipFill>
          <a:blip r:embed="rId4">
            <a:alphaModFix/>
          </a:blip>
          <a:stretch>
            <a:fillRect/>
          </a:stretch>
        </p:blipFill>
        <p:spPr>
          <a:xfrm>
            <a:off x="4838097" y="110300"/>
            <a:ext cx="3411825" cy="3371049"/>
          </a:xfrm>
          <a:prstGeom prst="rect">
            <a:avLst/>
          </a:prstGeom>
          <a:noFill/>
          <a:ln>
            <a:noFill/>
          </a:ln>
        </p:spPr>
      </p:pic>
      <p:pic>
        <p:nvPicPr>
          <p:cNvPr id="247" name="Google Shape;247;p28"/>
          <p:cNvPicPr preferRelativeResize="0"/>
          <p:nvPr/>
        </p:nvPicPr>
        <p:blipFill>
          <a:blip r:embed="rId5">
            <a:alphaModFix/>
          </a:blip>
          <a:stretch>
            <a:fillRect/>
          </a:stretch>
        </p:blipFill>
        <p:spPr>
          <a:xfrm>
            <a:off x="2377300" y="3111574"/>
            <a:ext cx="4780801" cy="1903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1" name="Shape 251"/>
        <p:cNvGrpSpPr/>
        <p:nvPr/>
      </p:nvGrpSpPr>
      <p:grpSpPr>
        <a:xfrm>
          <a:off x="0" y="0"/>
          <a:ext cx="0" cy="0"/>
          <a:chOff x="0" y="0"/>
          <a:chExt cx="0" cy="0"/>
        </a:xfrm>
      </p:grpSpPr>
      <p:pic>
        <p:nvPicPr>
          <p:cNvPr id="252" name="Google Shape;252;p29"/>
          <p:cNvPicPr preferRelativeResize="0"/>
          <p:nvPr/>
        </p:nvPicPr>
        <p:blipFill rotWithShape="1">
          <a:blip r:embed="rId4">
            <a:alphaModFix amt="25000"/>
          </a:blip>
          <a:srcRect b="1188" l="0" r="0" t="19021"/>
          <a:stretch/>
        </p:blipFill>
        <p:spPr>
          <a:xfrm>
            <a:off x="20" y="10"/>
            <a:ext cx="9143982" cy="5143491"/>
          </a:xfrm>
          <a:prstGeom prst="rect">
            <a:avLst/>
          </a:prstGeom>
          <a:noFill/>
          <a:ln>
            <a:noFill/>
          </a:ln>
        </p:spPr>
      </p:pic>
      <p:sp>
        <p:nvSpPr>
          <p:cNvPr id="253" name="Google Shape;253;p29"/>
          <p:cNvSpPr txBox="1"/>
          <p:nvPr>
            <p:ph type="title"/>
          </p:nvPr>
        </p:nvSpPr>
        <p:spPr>
          <a:xfrm>
            <a:off x="293150" y="1314325"/>
            <a:ext cx="8687700" cy="31158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rgbClr val="F4A06D"/>
              </a:buClr>
              <a:buSzPct val="129166"/>
              <a:buFont typeface="Century Gothic"/>
              <a:buNone/>
            </a:pPr>
            <a:r>
              <a:t/>
            </a:r>
            <a:endParaRPr/>
          </a:p>
          <a:p>
            <a:pPr indent="0" lvl="0" marL="0" rtl="0" algn="l">
              <a:lnSpc>
                <a:spcPct val="90000"/>
              </a:lnSpc>
              <a:spcBef>
                <a:spcPts val="0"/>
              </a:spcBef>
              <a:spcAft>
                <a:spcPts val="0"/>
              </a:spcAft>
              <a:buClr>
                <a:schemeClr val="lt2"/>
              </a:buClr>
              <a:buSzPct val="123456"/>
              <a:buFont typeface="Century Gothic"/>
              <a:buNone/>
            </a:pPr>
            <a:r>
              <a:t/>
            </a:r>
            <a:endParaRPr b="1" sz="2700">
              <a:solidFill>
                <a:schemeClr val="lt1"/>
              </a:solidFill>
            </a:endParaRPr>
          </a:p>
          <a:p>
            <a:pPr indent="0" lvl="0" marL="0" rtl="0" algn="l">
              <a:lnSpc>
                <a:spcPct val="90000"/>
              </a:lnSpc>
              <a:spcBef>
                <a:spcPts val="0"/>
              </a:spcBef>
              <a:spcAft>
                <a:spcPts val="0"/>
              </a:spcAft>
              <a:buClr>
                <a:schemeClr val="lt2"/>
              </a:buClr>
              <a:buSzPct val="123456"/>
              <a:buFont typeface="Century Gothic"/>
              <a:buNone/>
            </a:pPr>
            <a:r>
              <a:rPr b="1" lang="en" sz="2700">
                <a:solidFill>
                  <a:schemeClr val="lt1"/>
                </a:solidFill>
              </a:rPr>
              <a:t>Upcoming events in the Budget Cycle</a:t>
            </a:r>
            <a:endParaRPr b="1" sz="2700">
              <a:solidFill>
                <a:schemeClr val="lt1"/>
              </a:solidFill>
            </a:endParaRPr>
          </a:p>
          <a:p>
            <a:pPr indent="0" lvl="0" marL="0" rtl="0" algn="l">
              <a:lnSpc>
                <a:spcPct val="90000"/>
              </a:lnSpc>
              <a:spcBef>
                <a:spcPts val="0"/>
              </a:spcBef>
              <a:spcAft>
                <a:spcPts val="0"/>
              </a:spcAft>
              <a:buClr>
                <a:schemeClr val="lt2"/>
              </a:buClr>
              <a:buSzPct val="138888"/>
              <a:buFont typeface="Century Gothic"/>
              <a:buNone/>
            </a:pPr>
            <a:r>
              <a:t/>
            </a:r>
            <a:endParaRPr>
              <a:solidFill>
                <a:schemeClr val="lt1"/>
              </a:solidFill>
            </a:endParaRPr>
          </a:p>
          <a:p>
            <a:pPr indent="0" lvl="1" marL="495300" rtl="0" algn="l">
              <a:lnSpc>
                <a:spcPct val="90000"/>
              </a:lnSpc>
              <a:spcBef>
                <a:spcPts val="0"/>
              </a:spcBef>
              <a:spcAft>
                <a:spcPts val="0"/>
              </a:spcAft>
              <a:buNone/>
            </a:pPr>
            <a:r>
              <a:rPr lang="en" sz="2700">
                <a:solidFill>
                  <a:schemeClr val="lt1"/>
                </a:solidFill>
                <a:latin typeface="Century Gothic"/>
                <a:ea typeface="Century Gothic"/>
                <a:cs typeface="Century Gothic"/>
                <a:sym typeface="Century Gothic"/>
              </a:rPr>
              <a:t>April 2</a:t>
            </a:r>
            <a:r>
              <a:rPr lang="en" sz="2700">
                <a:latin typeface="Century Gothic"/>
                <a:ea typeface="Century Gothic"/>
                <a:cs typeface="Century Gothic"/>
                <a:sym typeface="Century Gothic"/>
              </a:rPr>
              <a:t>2</a:t>
            </a:r>
            <a:r>
              <a:rPr lang="en" sz="2700">
                <a:solidFill>
                  <a:schemeClr val="lt1"/>
                </a:solidFill>
                <a:latin typeface="Century Gothic"/>
                <a:ea typeface="Century Gothic"/>
                <a:cs typeface="Century Gothic"/>
                <a:sym typeface="Century Gothic"/>
              </a:rPr>
              <a:t> &amp; 2</a:t>
            </a:r>
            <a:r>
              <a:rPr lang="en" sz="2700">
                <a:latin typeface="Century Gothic"/>
                <a:ea typeface="Century Gothic"/>
                <a:cs typeface="Century Gothic"/>
                <a:sym typeface="Century Gothic"/>
              </a:rPr>
              <a:t>3</a:t>
            </a:r>
            <a:r>
              <a:rPr lang="en" sz="2700">
                <a:solidFill>
                  <a:schemeClr val="lt1"/>
                </a:solidFill>
                <a:latin typeface="Century Gothic"/>
                <a:ea typeface="Century Gothic"/>
                <a:cs typeface="Century Gothic"/>
                <a:sym typeface="Century Gothic"/>
              </a:rPr>
              <a:t>	</a:t>
            </a:r>
            <a:r>
              <a:rPr lang="en" sz="2700">
                <a:latin typeface="Century Gothic"/>
                <a:ea typeface="Century Gothic"/>
                <a:cs typeface="Century Gothic"/>
                <a:sym typeface="Century Gothic"/>
              </a:rPr>
              <a:t>P</a:t>
            </a:r>
            <a:r>
              <a:rPr lang="en" sz="2700">
                <a:solidFill>
                  <a:schemeClr val="lt1"/>
                </a:solidFill>
                <a:latin typeface="Century Gothic"/>
                <a:ea typeface="Century Gothic"/>
                <a:cs typeface="Century Gothic"/>
                <a:sym typeface="Century Gothic"/>
              </a:rPr>
              <a:t>ublic Bu</a:t>
            </a:r>
            <a:r>
              <a:rPr lang="en" sz="2700">
                <a:latin typeface="Century Gothic"/>
                <a:ea typeface="Century Gothic"/>
                <a:cs typeface="Century Gothic"/>
                <a:sym typeface="Century Gothic"/>
              </a:rPr>
              <a:t>dget</a:t>
            </a:r>
            <a:r>
              <a:rPr lang="en" sz="2700">
                <a:solidFill>
                  <a:schemeClr val="lt1"/>
                </a:solidFill>
                <a:latin typeface="Century Gothic"/>
                <a:ea typeface="Century Gothic"/>
                <a:cs typeface="Century Gothic"/>
                <a:sym typeface="Century Gothic"/>
              </a:rPr>
              <a:t> hearings</a:t>
            </a:r>
            <a:br>
              <a:rPr lang="en" sz="2700">
                <a:solidFill>
                  <a:schemeClr val="lt1"/>
                </a:solidFill>
                <a:latin typeface="Century Gothic"/>
                <a:ea typeface="Century Gothic"/>
                <a:cs typeface="Century Gothic"/>
                <a:sym typeface="Century Gothic"/>
              </a:rPr>
            </a:br>
            <a:br>
              <a:rPr lang="en" sz="2700">
                <a:solidFill>
                  <a:schemeClr val="lt1"/>
                </a:solidFill>
                <a:latin typeface="Century Gothic"/>
                <a:ea typeface="Century Gothic"/>
                <a:cs typeface="Century Gothic"/>
                <a:sym typeface="Century Gothic"/>
              </a:rPr>
            </a:br>
            <a:r>
              <a:rPr lang="en" sz="2700">
                <a:solidFill>
                  <a:schemeClr val="lt1"/>
                </a:solidFill>
                <a:latin typeface="Century Gothic"/>
                <a:ea typeface="Century Gothic"/>
                <a:cs typeface="Century Gothic"/>
                <a:sym typeface="Century Gothic"/>
              </a:rPr>
              <a:t>May 21			Final budget adoption</a:t>
            </a:r>
            <a:br>
              <a:rPr lang="en" sz="2700">
                <a:solidFill>
                  <a:schemeClr val="lt1"/>
                </a:solidFill>
                <a:latin typeface="Century Gothic"/>
                <a:ea typeface="Century Gothic"/>
                <a:cs typeface="Century Gothic"/>
                <a:sym typeface="Century Gothic"/>
              </a:rPr>
            </a:br>
            <a:endParaRPr>
              <a:solidFill>
                <a:schemeClr val="lt1"/>
              </a:solidFill>
            </a:endParaRPr>
          </a:p>
          <a:p>
            <a:pPr indent="0" lvl="0" marL="0" rtl="0" algn="l">
              <a:lnSpc>
                <a:spcPct val="90000"/>
              </a:lnSpc>
              <a:spcBef>
                <a:spcPts val="0"/>
              </a:spcBef>
              <a:spcAft>
                <a:spcPts val="0"/>
              </a:spcAft>
              <a:buClr>
                <a:schemeClr val="lt2"/>
              </a:buClr>
              <a:buSzPct val="100000"/>
              <a:buFont typeface="Century Gothic"/>
              <a:buNone/>
            </a:pPr>
            <a:r>
              <a:rPr lang="en" sz="1800"/>
              <a:t>TO LEARN MORE ABOUT CONTRA COSTA COUNTY’S BUDGET, JOIN OUR COALITION!</a:t>
            </a:r>
            <a:endParaRPr sz="1800"/>
          </a:p>
        </p:txBody>
      </p:sp>
      <p:sp>
        <p:nvSpPr>
          <p:cNvPr id="254" name="Google Shape;254;p29"/>
          <p:cNvSpPr txBox="1"/>
          <p:nvPr/>
        </p:nvSpPr>
        <p:spPr>
          <a:xfrm>
            <a:off x="2921800" y="135875"/>
            <a:ext cx="3000000" cy="1043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 sz="3100">
                <a:solidFill>
                  <a:srgbClr val="F4A06D"/>
                </a:solidFill>
                <a:latin typeface="Roboto"/>
                <a:ea typeface="Roboto"/>
                <a:cs typeface="Roboto"/>
                <a:sym typeface="Roboto"/>
              </a:rPr>
              <a:t>How YOU Can Get Involved!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6"/>
          <p:cNvSpPr txBox="1"/>
          <p:nvPr>
            <p:ph type="title"/>
          </p:nvPr>
        </p:nvSpPr>
        <p:spPr>
          <a:xfrm>
            <a:off x="1125250" y="111575"/>
            <a:ext cx="7426200" cy="1069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Who we are</a:t>
            </a:r>
            <a:endParaRPr/>
          </a:p>
        </p:txBody>
      </p:sp>
      <p:sp>
        <p:nvSpPr>
          <p:cNvPr id="161" name="Google Shape;161;p16"/>
          <p:cNvSpPr txBox="1"/>
          <p:nvPr>
            <p:ph idx="1" type="body"/>
          </p:nvPr>
        </p:nvSpPr>
        <p:spPr>
          <a:xfrm>
            <a:off x="234400" y="1567550"/>
            <a:ext cx="8647800" cy="2911200"/>
          </a:xfrm>
          <a:prstGeom prst="rect">
            <a:avLst/>
          </a:prstGeom>
        </p:spPr>
        <p:txBody>
          <a:bodyPr anchorCtr="0" anchor="t" bIns="91425" lIns="91425" spcFirstLastPara="1" rIns="91425" wrap="square" tIns="91425">
            <a:normAutofit lnSpcReduction="20000"/>
          </a:bodyPr>
          <a:lstStyle/>
          <a:p>
            <a:pPr indent="0" lvl="0" marL="457200" rtl="0" algn="l">
              <a:lnSpc>
                <a:spcPct val="100000"/>
              </a:lnSpc>
              <a:spcBef>
                <a:spcPts val="1000"/>
              </a:spcBef>
              <a:spcAft>
                <a:spcPts val="0"/>
              </a:spcAft>
              <a:buNone/>
            </a:pPr>
            <a:r>
              <a:rPr i="1" lang="en" sz="1800">
                <a:latin typeface="Raleway Medium"/>
                <a:ea typeface="Raleway Medium"/>
                <a:cs typeface="Raleway Medium"/>
                <a:sym typeface="Raleway Medium"/>
              </a:rPr>
              <a:t>Our Mission</a:t>
            </a:r>
            <a:endParaRPr i="1" sz="1800">
              <a:latin typeface="Raleway Medium"/>
              <a:ea typeface="Raleway Medium"/>
              <a:cs typeface="Raleway Medium"/>
              <a:sym typeface="Raleway Medium"/>
            </a:endParaRPr>
          </a:p>
          <a:p>
            <a:pPr indent="-342900" lvl="0" marL="457200" rtl="0" algn="l">
              <a:lnSpc>
                <a:spcPct val="150000"/>
              </a:lnSpc>
              <a:spcBef>
                <a:spcPts val="1000"/>
              </a:spcBef>
              <a:spcAft>
                <a:spcPts val="0"/>
              </a:spcAft>
              <a:buClr>
                <a:schemeClr val="dk2"/>
              </a:buClr>
              <a:buSzPts val="1800"/>
              <a:buFont typeface="Raleway Medium"/>
              <a:buChar char="●"/>
            </a:pPr>
            <a:r>
              <a:rPr i="1" lang="en" sz="1800">
                <a:latin typeface="Raleway Medium"/>
                <a:ea typeface="Raleway Medium"/>
                <a:cs typeface="Raleway Medium"/>
                <a:sym typeface="Raleway Medium"/>
              </a:rPr>
              <a:t>The Contra Costa Budget Justice Coalition advocates for community engagement in the Contra Costa County budgeting process and for a set of values-based budgeting principles.</a:t>
            </a:r>
            <a:endParaRPr i="1" sz="1800">
              <a:latin typeface="Raleway Medium"/>
              <a:ea typeface="Raleway Medium"/>
              <a:cs typeface="Raleway Medium"/>
              <a:sym typeface="Raleway Medium"/>
            </a:endParaRPr>
          </a:p>
          <a:p>
            <a:pPr indent="-342900" lvl="0" marL="457200" rtl="0" algn="l">
              <a:lnSpc>
                <a:spcPct val="150000"/>
              </a:lnSpc>
              <a:spcBef>
                <a:spcPts val="0"/>
              </a:spcBef>
              <a:spcAft>
                <a:spcPts val="0"/>
              </a:spcAft>
              <a:buClr>
                <a:schemeClr val="dk2"/>
              </a:buClr>
              <a:buSzPts val="1800"/>
              <a:buFont typeface="Raleway Medium"/>
              <a:buChar char="●"/>
            </a:pPr>
            <a:r>
              <a:rPr i="1" lang="en" sz="1800">
                <a:latin typeface="Raleway Medium"/>
                <a:ea typeface="Raleway Medium"/>
                <a:cs typeface="Raleway Medium"/>
                <a:sym typeface="Raleway Medium"/>
              </a:rPr>
              <a:t>We </a:t>
            </a:r>
            <a:r>
              <a:rPr b="1" i="1" lang="en" sz="1800">
                <a:latin typeface="Raleway"/>
                <a:ea typeface="Raleway"/>
                <a:cs typeface="Raleway"/>
                <a:sym typeface="Raleway"/>
              </a:rPr>
              <a:t>educate</a:t>
            </a:r>
            <a:r>
              <a:rPr i="1" lang="en" sz="1800">
                <a:latin typeface="Raleway Medium"/>
                <a:ea typeface="Raleway Medium"/>
                <a:cs typeface="Raleway Medium"/>
                <a:sym typeface="Raleway Medium"/>
              </a:rPr>
              <a:t>, </a:t>
            </a:r>
            <a:r>
              <a:rPr b="1" i="1" lang="en" sz="1800">
                <a:latin typeface="Raleway"/>
                <a:ea typeface="Raleway"/>
                <a:cs typeface="Raleway"/>
                <a:sym typeface="Raleway"/>
              </a:rPr>
              <a:t>advocate </a:t>
            </a:r>
            <a:r>
              <a:rPr i="1" lang="en" sz="1800">
                <a:latin typeface="Raleway Medium"/>
                <a:ea typeface="Raleway Medium"/>
                <a:cs typeface="Raleway Medium"/>
                <a:sym typeface="Raleway Medium"/>
              </a:rPr>
              <a:t>and </a:t>
            </a:r>
            <a:r>
              <a:rPr b="1" i="1" lang="en" sz="1800">
                <a:latin typeface="Raleway"/>
                <a:ea typeface="Raleway"/>
                <a:cs typeface="Raleway"/>
                <a:sym typeface="Raleway"/>
              </a:rPr>
              <a:t>engage </a:t>
            </a:r>
            <a:r>
              <a:rPr i="1" lang="en" sz="1800">
                <a:latin typeface="Raleway Medium"/>
                <a:ea typeface="Raleway Medium"/>
                <a:cs typeface="Raleway Medium"/>
                <a:sym typeface="Raleway Medium"/>
              </a:rPr>
              <a:t>with communities across Contra Costa County on budget issues.</a:t>
            </a:r>
            <a:endParaRPr i="1" sz="1800">
              <a:latin typeface="Raleway Medium"/>
              <a:ea typeface="Raleway Medium"/>
              <a:cs typeface="Raleway Medium"/>
              <a:sym typeface="Raleway Medium"/>
            </a:endParaRPr>
          </a:p>
          <a:p>
            <a:pPr indent="-342900" lvl="0" marL="457200" rtl="0" algn="l">
              <a:lnSpc>
                <a:spcPct val="150000"/>
              </a:lnSpc>
              <a:spcBef>
                <a:spcPts val="0"/>
              </a:spcBef>
              <a:spcAft>
                <a:spcPts val="0"/>
              </a:spcAft>
              <a:buClr>
                <a:schemeClr val="dk2"/>
              </a:buClr>
              <a:buSzPts val="1800"/>
              <a:buFont typeface="Raleway Medium"/>
              <a:buChar char="●"/>
            </a:pPr>
            <a:r>
              <a:rPr i="1" lang="en" sz="1800">
                <a:latin typeface="Raleway Medium"/>
                <a:ea typeface="Raleway Medium"/>
                <a:cs typeface="Raleway Medium"/>
                <a:sym typeface="Raleway Medium"/>
              </a:rPr>
              <a:t>We are composed of 35 Member Organizations</a:t>
            </a:r>
            <a:endParaRPr i="1" sz="1800">
              <a:latin typeface="Raleway Medium"/>
              <a:ea typeface="Raleway Medium"/>
              <a:cs typeface="Raleway Medium"/>
              <a:sym typeface="Raleway Medium"/>
            </a:endParaRPr>
          </a:p>
          <a:p>
            <a:pPr indent="0" lvl="0" marL="0" rtl="0" algn="l">
              <a:spcBef>
                <a:spcPts val="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7"/>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What is </a:t>
            </a:r>
            <a:r>
              <a:rPr lang="en"/>
              <a:t>important</a:t>
            </a:r>
            <a:r>
              <a:rPr lang="en"/>
              <a:t> to you?</a:t>
            </a:r>
            <a:endParaRPr/>
          </a:p>
        </p:txBody>
      </p:sp>
      <p:sp>
        <p:nvSpPr>
          <p:cNvPr id="167" name="Google Shape;167;p17"/>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8"/>
          <p:cNvSpPr txBox="1"/>
          <p:nvPr>
            <p:ph type="title"/>
          </p:nvPr>
        </p:nvSpPr>
        <p:spPr>
          <a:xfrm>
            <a:off x="361075" y="1717650"/>
            <a:ext cx="2304900" cy="2079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sz="2800">
                <a:latin typeface="Raleway"/>
                <a:ea typeface="Raleway"/>
                <a:cs typeface="Raleway"/>
                <a:sym typeface="Raleway"/>
              </a:rPr>
              <a:t>BJC’s Goals for the County Budgeting Process</a:t>
            </a:r>
            <a:endParaRPr/>
          </a:p>
        </p:txBody>
      </p:sp>
      <p:sp>
        <p:nvSpPr>
          <p:cNvPr id="173" name="Google Shape;173;p18"/>
          <p:cNvSpPr txBox="1"/>
          <p:nvPr>
            <p:ph idx="1" type="body"/>
          </p:nvPr>
        </p:nvSpPr>
        <p:spPr>
          <a:xfrm>
            <a:off x="5673475" y="660675"/>
            <a:ext cx="3094500" cy="42186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400">
                <a:solidFill>
                  <a:srgbClr val="000000"/>
                </a:solidFill>
                <a:latin typeface="Montserrat Medium"/>
                <a:ea typeface="Montserrat Medium"/>
                <a:cs typeface="Montserrat Medium"/>
                <a:sym typeface="Montserrat Medium"/>
              </a:rPr>
              <a:t>BJC’s overarching goal is to continue to shift the budgeting culture in Contra Costa County from a deeply internalized and non-transparent process to one that is more democratic and inclusive, by urging the county to focus on an explicit set of values and priorities, especially regarding racial and social equity. These values would in turn provide a framework for developing innovative budget processes and priorities, based on deep and authentic community engagement. </a:t>
            </a:r>
            <a:endParaRPr sz="1300">
              <a:latin typeface="Montserrat Medium"/>
              <a:ea typeface="Montserrat Medium"/>
              <a:cs typeface="Montserrat Medium"/>
              <a:sym typeface="Montserrat Medium"/>
            </a:endParaRPr>
          </a:p>
        </p:txBody>
      </p:sp>
      <p:sp>
        <p:nvSpPr>
          <p:cNvPr id="174" name="Google Shape;174;p18"/>
          <p:cNvSpPr txBox="1"/>
          <p:nvPr>
            <p:ph idx="2" type="title"/>
          </p:nvPr>
        </p:nvSpPr>
        <p:spPr>
          <a:xfrm>
            <a:off x="1297500" y="459490"/>
            <a:ext cx="3005700" cy="51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 </a:t>
            </a:r>
            <a:endParaRPr/>
          </a:p>
        </p:txBody>
      </p:sp>
      <p:pic>
        <p:nvPicPr>
          <p:cNvPr id="175" name="Google Shape;175;p18"/>
          <p:cNvPicPr preferRelativeResize="0"/>
          <p:nvPr/>
        </p:nvPicPr>
        <p:blipFill>
          <a:blip r:embed="rId3">
            <a:alphaModFix/>
          </a:blip>
          <a:stretch>
            <a:fillRect/>
          </a:stretch>
        </p:blipFill>
        <p:spPr>
          <a:xfrm>
            <a:off x="3099025" y="1346913"/>
            <a:ext cx="2449674" cy="2449674"/>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9"/>
          <p:cNvSpPr txBox="1"/>
          <p:nvPr>
            <p:ph type="title"/>
          </p:nvPr>
        </p:nvSpPr>
        <p:spPr>
          <a:xfrm>
            <a:off x="283100" y="712150"/>
            <a:ext cx="6585000" cy="3835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Budget is a </a:t>
            </a:r>
            <a:r>
              <a:rPr lang="en">
                <a:solidFill>
                  <a:schemeClr val="accent6"/>
                </a:solidFill>
              </a:rPr>
              <a:t>MORAL</a:t>
            </a:r>
            <a:r>
              <a:rPr lang="en">
                <a:solidFill>
                  <a:schemeClr val="dk1"/>
                </a:solidFill>
              </a:rPr>
              <a:t>moral</a:t>
            </a:r>
            <a:r>
              <a:rPr lang="en"/>
              <a:t> document.</a:t>
            </a:r>
            <a:endParaRPr/>
          </a:p>
          <a:p>
            <a:pPr indent="0" lvl="0" marL="0" rtl="0" algn="l">
              <a:spcBef>
                <a:spcPts val="1000"/>
              </a:spcBef>
              <a:spcAft>
                <a:spcPts val="0"/>
              </a:spcAft>
              <a:buNone/>
            </a:pPr>
            <a:r>
              <a:t/>
            </a:r>
            <a:endParaRPr b="0" i="1" sz="2000"/>
          </a:p>
          <a:p>
            <a:pPr indent="0" lvl="0" marL="0" rtl="0" algn="l">
              <a:spcBef>
                <a:spcPts val="1000"/>
              </a:spcBef>
              <a:spcAft>
                <a:spcPts val="1000"/>
              </a:spcAft>
              <a:buNone/>
            </a:pPr>
            <a:r>
              <a:rPr b="0" i="1" lang="en" sz="2000"/>
              <a:t>A set of values and principles that guide decision-making.  A key to considering how those most impacted by the budget are affected by our choices.</a:t>
            </a:r>
            <a:endParaRPr b="0" i="1" sz="2000"/>
          </a:p>
        </p:txBody>
      </p:sp>
      <p:sp>
        <p:nvSpPr>
          <p:cNvPr id="181" name="Google Shape;181;p19"/>
          <p:cNvSpPr txBox="1"/>
          <p:nvPr/>
        </p:nvSpPr>
        <p:spPr>
          <a:xfrm>
            <a:off x="6922913" y="2752903"/>
            <a:ext cx="1929000" cy="200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t/>
            </a:r>
            <a:endParaRPr b="1">
              <a:solidFill>
                <a:schemeClr val="dk1"/>
              </a:solidFill>
              <a:latin typeface="Raleway"/>
              <a:ea typeface="Raleway"/>
              <a:cs typeface="Raleway"/>
              <a:sym typeface="Raleway"/>
            </a:endParaRPr>
          </a:p>
          <a:p>
            <a:pPr indent="0" lvl="0" marL="0" rtl="0" algn="l">
              <a:spcBef>
                <a:spcPts val="800"/>
              </a:spcBef>
              <a:spcAft>
                <a:spcPts val="800"/>
              </a:spcAft>
              <a:buNone/>
            </a:pPr>
            <a:r>
              <a:t/>
            </a:r>
            <a:endParaRPr b="1" sz="1200">
              <a:solidFill>
                <a:schemeClr val="dk2"/>
              </a:solidFill>
              <a:latin typeface="Raleway"/>
              <a:ea typeface="Raleway"/>
              <a:cs typeface="Raleway"/>
              <a:sym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5" name="Shape 185"/>
        <p:cNvGrpSpPr/>
        <p:nvPr/>
      </p:nvGrpSpPr>
      <p:grpSpPr>
        <a:xfrm>
          <a:off x="0" y="0"/>
          <a:ext cx="0" cy="0"/>
          <a:chOff x="0" y="0"/>
          <a:chExt cx="0" cy="0"/>
        </a:xfrm>
      </p:grpSpPr>
      <p:sp>
        <p:nvSpPr>
          <p:cNvPr id="186" name="Google Shape;186;p20"/>
          <p:cNvSpPr txBox="1"/>
          <p:nvPr>
            <p:ph type="title"/>
          </p:nvPr>
        </p:nvSpPr>
        <p:spPr>
          <a:xfrm>
            <a:off x="3654009" y="1085850"/>
            <a:ext cx="3916800" cy="2497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EBEBEB"/>
              </a:buClr>
              <a:buSzPts val="2400"/>
              <a:buFont typeface="Century Gothic"/>
              <a:buNone/>
            </a:pPr>
            <a:r>
              <a:rPr lang="en" sz="5600">
                <a:solidFill>
                  <a:srgbClr val="EBEBEB"/>
                </a:solidFill>
              </a:rPr>
              <a:t>Let’s Advocate Together!!</a:t>
            </a:r>
            <a:endParaRPr/>
          </a:p>
        </p:txBody>
      </p:sp>
      <p:pic>
        <p:nvPicPr>
          <p:cNvPr descr="Hands holding each other's wrists and interlinked to form a circle" id="187" name="Google Shape;187;p20"/>
          <p:cNvPicPr preferRelativeResize="0"/>
          <p:nvPr/>
        </p:nvPicPr>
        <p:blipFill rotWithShape="1">
          <a:blip r:embed="rId4">
            <a:alphaModFix/>
          </a:blip>
          <a:srcRect b="0" l="30435" r="25942" t="0"/>
          <a:stretch/>
        </p:blipFill>
        <p:spPr>
          <a:xfrm>
            <a:off x="20" y="10"/>
            <a:ext cx="3361473" cy="5143500"/>
          </a:xfrm>
          <a:custGeom>
            <a:rect b="b" l="l" r="r" t="t"/>
            <a:pathLst>
              <a:path extrusionOk="0" h="6858000" w="4481964">
                <a:moveTo>
                  <a:pt x="0" y="0"/>
                </a:moveTo>
                <a:lnTo>
                  <a:pt x="3137249" y="0"/>
                </a:lnTo>
                <a:lnTo>
                  <a:pt x="4480787" y="0"/>
                </a:lnTo>
                <a:lnTo>
                  <a:pt x="4455742" y="155676"/>
                </a:lnTo>
                <a:lnTo>
                  <a:pt x="4431873" y="310667"/>
                </a:lnTo>
                <a:lnTo>
                  <a:pt x="4408509" y="466344"/>
                </a:lnTo>
                <a:lnTo>
                  <a:pt x="4388506" y="622706"/>
                </a:lnTo>
                <a:lnTo>
                  <a:pt x="4368335" y="778383"/>
                </a:lnTo>
                <a:lnTo>
                  <a:pt x="4349509" y="934745"/>
                </a:lnTo>
                <a:lnTo>
                  <a:pt x="4333373" y="1089050"/>
                </a:lnTo>
                <a:lnTo>
                  <a:pt x="4318077" y="1245413"/>
                </a:lnTo>
                <a:lnTo>
                  <a:pt x="4304125" y="1401089"/>
                </a:lnTo>
                <a:lnTo>
                  <a:pt x="4292023" y="1554023"/>
                </a:lnTo>
                <a:lnTo>
                  <a:pt x="4279920" y="1709013"/>
                </a:lnTo>
                <a:lnTo>
                  <a:pt x="4269835" y="1861947"/>
                </a:lnTo>
                <a:lnTo>
                  <a:pt x="4261935" y="2014880"/>
                </a:lnTo>
                <a:lnTo>
                  <a:pt x="4253698" y="2167128"/>
                </a:lnTo>
                <a:lnTo>
                  <a:pt x="4246807" y="2318004"/>
                </a:lnTo>
                <a:lnTo>
                  <a:pt x="4241932" y="2467508"/>
                </a:lnTo>
                <a:lnTo>
                  <a:pt x="4237730" y="2617013"/>
                </a:lnTo>
                <a:lnTo>
                  <a:pt x="4233696" y="2765145"/>
                </a:lnTo>
                <a:lnTo>
                  <a:pt x="4231847" y="2911221"/>
                </a:lnTo>
                <a:lnTo>
                  <a:pt x="4229830" y="3057296"/>
                </a:lnTo>
                <a:lnTo>
                  <a:pt x="4228821" y="3201314"/>
                </a:lnTo>
                <a:lnTo>
                  <a:pt x="4229830" y="3343960"/>
                </a:lnTo>
                <a:lnTo>
                  <a:pt x="4229830" y="3485235"/>
                </a:lnTo>
                <a:lnTo>
                  <a:pt x="4231847" y="3625138"/>
                </a:lnTo>
                <a:lnTo>
                  <a:pt x="4234872" y="3762298"/>
                </a:lnTo>
                <a:lnTo>
                  <a:pt x="4237730" y="3898087"/>
                </a:lnTo>
                <a:lnTo>
                  <a:pt x="4240924" y="4031132"/>
                </a:lnTo>
                <a:lnTo>
                  <a:pt x="4245798" y="4163491"/>
                </a:lnTo>
                <a:lnTo>
                  <a:pt x="4251009" y="4293793"/>
                </a:lnTo>
                <a:lnTo>
                  <a:pt x="4255715" y="4421352"/>
                </a:lnTo>
                <a:lnTo>
                  <a:pt x="4268995" y="4670298"/>
                </a:lnTo>
                <a:lnTo>
                  <a:pt x="4283114" y="4908956"/>
                </a:lnTo>
                <a:lnTo>
                  <a:pt x="4297906" y="5138013"/>
                </a:lnTo>
                <a:lnTo>
                  <a:pt x="4314211" y="5354726"/>
                </a:lnTo>
                <a:lnTo>
                  <a:pt x="4331188" y="5561838"/>
                </a:lnTo>
                <a:lnTo>
                  <a:pt x="4349509" y="5753862"/>
                </a:lnTo>
                <a:lnTo>
                  <a:pt x="4367495" y="5934227"/>
                </a:lnTo>
                <a:lnTo>
                  <a:pt x="4385480" y="6100191"/>
                </a:lnTo>
                <a:lnTo>
                  <a:pt x="4402457" y="6252438"/>
                </a:lnTo>
                <a:lnTo>
                  <a:pt x="4418594" y="6387541"/>
                </a:lnTo>
                <a:lnTo>
                  <a:pt x="4433890" y="6509613"/>
                </a:lnTo>
                <a:lnTo>
                  <a:pt x="4446665" y="6612483"/>
                </a:lnTo>
                <a:lnTo>
                  <a:pt x="4458767" y="6698894"/>
                </a:lnTo>
                <a:lnTo>
                  <a:pt x="4476081" y="6817538"/>
                </a:lnTo>
                <a:lnTo>
                  <a:pt x="4481964" y="6858000"/>
                </a:lnTo>
                <a:lnTo>
                  <a:pt x="3577807" y="6858000"/>
                </a:lnTo>
                <a:lnTo>
                  <a:pt x="0" y="6858000"/>
                </a:lnTo>
                <a:close/>
              </a:path>
            </a:pathLst>
          </a:cu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2" name="Shape 192"/>
        <p:cNvGrpSpPr/>
        <p:nvPr/>
      </p:nvGrpSpPr>
      <p:grpSpPr>
        <a:xfrm>
          <a:off x="0" y="0"/>
          <a:ext cx="0" cy="0"/>
          <a:chOff x="0" y="0"/>
          <a:chExt cx="0" cy="0"/>
        </a:xfrm>
      </p:grpSpPr>
      <p:sp>
        <p:nvSpPr>
          <p:cNvPr id="193" name="Google Shape;193;p21"/>
          <p:cNvSpPr txBox="1"/>
          <p:nvPr/>
        </p:nvSpPr>
        <p:spPr>
          <a:xfrm>
            <a:off x="120317" y="1781669"/>
            <a:ext cx="1663800" cy="700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4100">
                <a:solidFill>
                  <a:schemeClr val="accent2"/>
                </a:solidFill>
                <a:latin typeface="Calibri"/>
                <a:ea typeface="Calibri"/>
                <a:cs typeface="Calibri"/>
                <a:sym typeface="Calibri"/>
              </a:rPr>
              <a:t>ROLES</a:t>
            </a:r>
            <a:endParaRPr sz="1400">
              <a:solidFill>
                <a:schemeClr val="accent2"/>
              </a:solidFill>
              <a:latin typeface="Calibri"/>
              <a:ea typeface="Calibri"/>
              <a:cs typeface="Calibri"/>
              <a:sym typeface="Calibri"/>
            </a:endParaRPr>
          </a:p>
        </p:txBody>
      </p:sp>
      <p:grpSp>
        <p:nvGrpSpPr>
          <p:cNvPr id="194" name="Google Shape;194;p21"/>
          <p:cNvGrpSpPr/>
          <p:nvPr/>
        </p:nvGrpSpPr>
        <p:grpSpPr>
          <a:xfrm>
            <a:off x="1903421" y="445785"/>
            <a:ext cx="6760899" cy="4458080"/>
            <a:chOff x="3241" y="821"/>
            <a:chExt cx="9014532" cy="5944107"/>
          </a:xfrm>
        </p:grpSpPr>
        <p:sp>
          <p:nvSpPr>
            <p:cNvPr id="195" name="Google Shape;195;p21"/>
            <p:cNvSpPr/>
            <p:nvPr/>
          </p:nvSpPr>
          <p:spPr>
            <a:xfrm>
              <a:off x="3241" y="821"/>
              <a:ext cx="9014400" cy="2850900"/>
            </a:xfrm>
            <a:prstGeom prst="roundRect">
              <a:avLst>
                <a:gd fmla="val 10000" name="adj"/>
              </a:avLst>
            </a:prstGeom>
            <a:solidFill>
              <a:srgbClr val="BB582B"/>
            </a:solidFill>
            <a:ln cap="flat" cmpd="sng" w="15875">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6" name="Google Shape;196;p21"/>
            <p:cNvSpPr txBox="1"/>
            <p:nvPr/>
          </p:nvSpPr>
          <p:spPr>
            <a:xfrm>
              <a:off x="86743" y="84323"/>
              <a:ext cx="8847600" cy="2684100"/>
            </a:xfrm>
            <a:prstGeom prst="rect">
              <a:avLst/>
            </a:prstGeom>
            <a:noFill/>
            <a:ln>
              <a:noFill/>
            </a:ln>
          </p:spPr>
          <p:txBody>
            <a:bodyPr anchorCtr="0" anchor="ctr" bIns="102875" lIns="102875" spcFirstLastPara="1" rIns="102875" wrap="square" tIns="102875">
              <a:noAutofit/>
            </a:bodyPr>
            <a:lstStyle/>
            <a:p>
              <a:pPr indent="0" lvl="0" marL="0" marR="0" rtl="0" algn="ctr">
                <a:lnSpc>
                  <a:spcPct val="90000"/>
                </a:lnSpc>
                <a:spcBef>
                  <a:spcPts val="0"/>
                </a:spcBef>
                <a:spcAft>
                  <a:spcPts val="0"/>
                </a:spcAft>
                <a:buClr>
                  <a:schemeClr val="dk1"/>
                </a:buClr>
                <a:buSzPts val="2700"/>
                <a:buFont typeface="Calibri"/>
                <a:buNone/>
              </a:pPr>
              <a:r>
                <a:rPr lang="en" sz="2700">
                  <a:solidFill>
                    <a:schemeClr val="dk1"/>
                  </a:solidFill>
                  <a:latin typeface="Calibri"/>
                  <a:ea typeface="Calibri"/>
                  <a:cs typeface="Calibri"/>
                  <a:sym typeface="Calibri"/>
                </a:rPr>
                <a:t>Public</a:t>
              </a:r>
              <a:endParaRPr sz="1100"/>
            </a:p>
            <a:p>
              <a:pPr indent="0" lvl="0" marL="0" marR="0" rtl="0" algn="ctr">
                <a:lnSpc>
                  <a:spcPct val="90000"/>
                </a:lnSpc>
                <a:spcBef>
                  <a:spcPts val="900"/>
                </a:spcBef>
                <a:spcAft>
                  <a:spcPts val="0"/>
                </a:spcAft>
                <a:buClr>
                  <a:schemeClr val="lt1"/>
                </a:buClr>
                <a:buSzPts val="2700"/>
                <a:buFont typeface="Calibri"/>
                <a:buNone/>
              </a:pPr>
              <a:r>
                <a:rPr lang="en" sz="2700">
                  <a:solidFill>
                    <a:schemeClr val="lt1"/>
                  </a:solidFill>
                  <a:latin typeface="Calibri"/>
                  <a:ea typeface="Calibri"/>
                  <a:cs typeface="Calibri"/>
                  <a:sym typeface="Calibri"/>
                </a:rPr>
                <a:t>Elects BoS/officials, pays taxes, approves funding measures </a:t>
              </a:r>
              <a:endParaRPr sz="1100"/>
            </a:p>
            <a:p>
              <a:pPr indent="0" lvl="0" marL="0" marR="0" rtl="0" algn="ctr">
                <a:lnSpc>
                  <a:spcPct val="90000"/>
                </a:lnSpc>
                <a:spcBef>
                  <a:spcPts val="900"/>
                </a:spcBef>
                <a:spcAft>
                  <a:spcPts val="0"/>
                </a:spcAft>
                <a:buClr>
                  <a:schemeClr val="dk1"/>
                </a:buClr>
                <a:buSzPts val="2700"/>
                <a:buFont typeface="Calibri"/>
                <a:buNone/>
              </a:pPr>
              <a:r>
                <a:t/>
              </a:r>
              <a:endParaRPr sz="2700">
                <a:solidFill>
                  <a:schemeClr val="lt1"/>
                </a:solidFill>
                <a:latin typeface="Calibri"/>
                <a:ea typeface="Calibri"/>
                <a:cs typeface="Calibri"/>
                <a:sym typeface="Calibri"/>
              </a:endParaRPr>
            </a:p>
          </p:txBody>
        </p:sp>
        <p:sp>
          <p:nvSpPr>
            <p:cNvPr id="197" name="Google Shape;197;p21"/>
            <p:cNvSpPr/>
            <p:nvPr/>
          </p:nvSpPr>
          <p:spPr>
            <a:xfrm>
              <a:off x="3241" y="3094028"/>
              <a:ext cx="2845500" cy="2850900"/>
            </a:xfrm>
            <a:prstGeom prst="roundRect">
              <a:avLst>
                <a:gd fmla="val 10000" name="adj"/>
              </a:avLst>
            </a:prstGeom>
            <a:solidFill>
              <a:srgbClr val="9B8355"/>
            </a:solidFill>
            <a:ln cap="flat" cmpd="sng" w="15875">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8" name="Google Shape;198;p21"/>
            <p:cNvSpPr txBox="1"/>
            <p:nvPr/>
          </p:nvSpPr>
          <p:spPr>
            <a:xfrm>
              <a:off x="86583" y="3177370"/>
              <a:ext cx="2678700" cy="2684400"/>
            </a:xfrm>
            <a:prstGeom prst="rect">
              <a:avLst/>
            </a:prstGeom>
            <a:noFill/>
            <a:ln>
              <a:noFill/>
            </a:ln>
          </p:spPr>
          <p:txBody>
            <a:bodyPr anchorCtr="0" anchor="ctr" bIns="71450" lIns="71450" spcFirstLastPara="1" rIns="71450" wrap="square" tIns="71450">
              <a:noAutofit/>
            </a:bodyPr>
            <a:lstStyle/>
            <a:p>
              <a:pPr indent="0" lvl="0" marL="0" marR="0" rtl="0" algn="ctr">
                <a:lnSpc>
                  <a:spcPct val="90000"/>
                </a:lnSpc>
                <a:spcBef>
                  <a:spcPts val="0"/>
                </a:spcBef>
                <a:spcAft>
                  <a:spcPts val="0"/>
                </a:spcAft>
                <a:buClr>
                  <a:schemeClr val="dk1"/>
                </a:buClr>
                <a:buSzPts val="1900"/>
                <a:buFont typeface="Calibri"/>
                <a:buNone/>
              </a:pPr>
              <a:r>
                <a:rPr b="1" lang="en" sz="1900">
                  <a:solidFill>
                    <a:schemeClr val="dk1"/>
                  </a:solidFill>
                  <a:latin typeface="Calibri"/>
                  <a:ea typeface="Calibri"/>
                  <a:cs typeface="Calibri"/>
                  <a:sym typeface="Calibri"/>
                </a:rPr>
                <a:t>BOS:</a:t>
              </a:r>
              <a:r>
                <a:rPr b="1" lang="en" sz="1900">
                  <a:solidFill>
                    <a:schemeClr val="lt1"/>
                  </a:solidFill>
                  <a:latin typeface="Calibri"/>
                  <a:ea typeface="Calibri"/>
                  <a:cs typeface="Calibri"/>
                  <a:sym typeface="Calibri"/>
                </a:rPr>
                <a:t>  Sets vision/priorities, establishes financial policies, ensures resource alignment, and adopts the budget</a:t>
              </a:r>
              <a:endParaRPr sz="1900">
                <a:solidFill>
                  <a:schemeClr val="lt1"/>
                </a:solidFill>
                <a:latin typeface="Calibri"/>
                <a:ea typeface="Calibri"/>
                <a:cs typeface="Calibri"/>
                <a:sym typeface="Calibri"/>
              </a:endParaRPr>
            </a:p>
          </p:txBody>
        </p:sp>
        <p:sp>
          <p:nvSpPr>
            <p:cNvPr id="199" name="Google Shape;199;p21"/>
            <p:cNvSpPr/>
            <p:nvPr/>
          </p:nvSpPr>
          <p:spPr>
            <a:xfrm>
              <a:off x="3087757" y="3094028"/>
              <a:ext cx="2845500" cy="2850900"/>
            </a:xfrm>
            <a:prstGeom prst="roundRect">
              <a:avLst>
                <a:gd fmla="val 10000" name="adj"/>
              </a:avLst>
            </a:prstGeom>
            <a:solidFill>
              <a:srgbClr val="9B8355"/>
            </a:solidFill>
            <a:ln cap="flat" cmpd="sng" w="15875">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00" name="Google Shape;200;p21"/>
            <p:cNvSpPr txBox="1"/>
            <p:nvPr/>
          </p:nvSpPr>
          <p:spPr>
            <a:xfrm>
              <a:off x="3171099" y="3177370"/>
              <a:ext cx="2678700" cy="2684400"/>
            </a:xfrm>
            <a:prstGeom prst="rect">
              <a:avLst/>
            </a:prstGeom>
            <a:noFill/>
            <a:ln>
              <a:noFill/>
            </a:ln>
          </p:spPr>
          <p:txBody>
            <a:bodyPr anchorCtr="0" anchor="ctr" bIns="71450" lIns="71450" spcFirstLastPara="1" rIns="71450" wrap="square" tIns="71450">
              <a:noAutofit/>
            </a:bodyPr>
            <a:lstStyle/>
            <a:p>
              <a:pPr indent="0" lvl="0" marL="0" marR="0" rtl="0" algn="ctr">
                <a:lnSpc>
                  <a:spcPct val="90000"/>
                </a:lnSpc>
                <a:spcBef>
                  <a:spcPts val="0"/>
                </a:spcBef>
                <a:spcAft>
                  <a:spcPts val="0"/>
                </a:spcAft>
                <a:buClr>
                  <a:schemeClr val="dk1"/>
                </a:buClr>
                <a:buSzPts val="1900"/>
                <a:buFont typeface="Calibri"/>
                <a:buNone/>
              </a:pPr>
              <a:r>
                <a:rPr b="1" lang="en" sz="1900">
                  <a:solidFill>
                    <a:schemeClr val="dk1"/>
                  </a:solidFill>
                  <a:latin typeface="Calibri"/>
                  <a:ea typeface="Calibri"/>
                  <a:cs typeface="Calibri"/>
                  <a:sym typeface="Calibri"/>
                </a:rPr>
                <a:t>County Administrator:  </a:t>
              </a:r>
              <a:r>
                <a:rPr b="1" lang="en" sz="1900">
                  <a:solidFill>
                    <a:schemeClr val="lt1"/>
                  </a:solidFill>
                  <a:latin typeface="Calibri"/>
                  <a:ea typeface="Calibri"/>
                  <a:cs typeface="Calibri"/>
                  <a:sym typeface="Calibri"/>
                </a:rPr>
                <a:t>Prepares annual budget for BOS approval</a:t>
              </a:r>
              <a:endParaRPr b="1" sz="1900">
                <a:solidFill>
                  <a:schemeClr val="lt1"/>
                </a:solidFill>
                <a:latin typeface="Calibri"/>
                <a:ea typeface="Calibri"/>
                <a:cs typeface="Calibri"/>
                <a:sym typeface="Calibri"/>
              </a:endParaRPr>
            </a:p>
          </p:txBody>
        </p:sp>
        <p:sp>
          <p:nvSpPr>
            <p:cNvPr id="201" name="Google Shape;201;p21"/>
            <p:cNvSpPr/>
            <p:nvPr/>
          </p:nvSpPr>
          <p:spPr>
            <a:xfrm>
              <a:off x="6172273" y="3094028"/>
              <a:ext cx="2845500" cy="2850900"/>
            </a:xfrm>
            <a:prstGeom prst="roundRect">
              <a:avLst>
                <a:gd fmla="val 10000" name="adj"/>
              </a:avLst>
            </a:prstGeom>
            <a:solidFill>
              <a:srgbClr val="9B8355"/>
            </a:solidFill>
            <a:ln cap="flat" cmpd="sng" w="15875">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02" name="Google Shape;202;p21"/>
            <p:cNvSpPr txBox="1"/>
            <p:nvPr/>
          </p:nvSpPr>
          <p:spPr>
            <a:xfrm>
              <a:off x="6255615" y="3177370"/>
              <a:ext cx="2678700" cy="2684400"/>
            </a:xfrm>
            <a:prstGeom prst="rect">
              <a:avLst/>
            </a:prstGeom>
            <a:noFill/>
            <a:ln>
              <a:noFill/>
            </a:ln>
          </p:spPr>
          <p:txBody>
            <a:bodyPr anchorCtr="0" anchor="ctr" bIns="71450" lIns="71450" spcFirstLastPara="1" rIns="71450" wrap="square" tIns="71450">
              <a:noAutofit/>
            </a:bodyPr>
            <a:lstStyle/>
            <a:p>
              <a:pPr indent="0" lvl="0" marL="0" marR="0" rtl="0" algn="ctr">
                <a:lnSpc>
                  <a:spcPct val="90000"/>
                </a:lnSpc>
                <a:spcBef>
                  <a:spcPts val="0"/>
                </a:spcBef>
                <a:spcAft>
                  <a:spcPts val="0"/>
                </a:spcAft>
                <a:buClr>
                  <a:schemeClr val="dk1"/>
                </a:buClr>
                <a:buSzPts val="1900"/>
                <a:buFont typeface="Calibri"/>
                <a:buNone/>
              </a:pPr>
              <a:r>
                <a:rPr b="1" lang="en" sz="1900">
                  <a:solidFill>
                    <a:schemeClr val="dk1"/>
                  </a:solidFill>
                  <a:latin typeface="Calibri"/>
                  <a:ea typeface="Calibri"/>
                  <a:cs typeface="Calibri"/>
                  <a:sym typeface="Calibri"/>
                </a:rPr>
                <a:t>Departments</a:t>
              </a:r>
              <a:r>
                <a:rPr b="1" lang="en" sz="1900">
                  <a:solidFill>
                    <a:schemeClr val="lt1"/>
                  </a:solidFill>
                  <a:latin typeface="Calibri"/>
                  <a:ea typeface="Calibri"/>
                  <a:cs typeface="Calibri"/>
                  <a:sym typeface="Calibri"/>
                </a:rPr>
                <a:t>  Present annual budget request to CAO</a:t>
              </a:r>
              <a:endParaRPr sz="1900">
                <a:solidFill>
                  <a:schemeClr val="lt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7" name="Shape 207"/>
        <p:cNvGrpSpPr/>
        <p:nvPr/>
      </p:nvGrpSpPr>
      <p:grpSpPr>
        <a:xfrm>
          <a:off x="0" y="0"/>
          <a:ext cx="0" cy="0"/>
          <a:chOff x="0" y="0"/>
          <a:chExt cx="0" cy="0"/>
        </a:xfrm>
      </p:grpSpPr>
      <p:pic>
        <p:nvPicPr>
          <p:cNvPr id="208" name="Google Shape;208;p22"/>
          <p:cNvPicPr preferRelativeResize="0"/>
          <p:nvPr/>
        </p:nvPicPr>
        <p:blipFill rotWithShape="1">
          <a:blip r:embed="rId3">
            <a:alphaModFix/>
          </a:blip>
          <a:srcRect b="0" l="0" r="0" t="0"/>
          <a:stretch/>
        </p:blipFill>
        <p:spPr>
          <a:xfrm>
            <a:off x="1342159" y="0"/>
            <a:ext cx="6459683" cy="51435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3"/>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Why is </a:t>
            </a:r>
            <a:endParaRPr/>
          </a:p>
          <a:p>
            <a:pPr indent="0" lvl="0" marL="0" rtl="0" algn="l">
              <a:spcBef>
                <a:spcPts val="0"/>
              </a:spcBef>
              <a:spcAft>
                <a:spcPts val="0"/>
              </a:spcAft>
              <a:buNone/>
            </a:pPr>
            <a:r>
              <a:rPr lang="en"/>
              <a:t>Budget advocacy</a:t>
            </a:r>
            <a:endParaRPr/>
          </a:p>
          <a:p>
            <a:pPr indent="0" lvl="0" marL="0" rtl="0" algn="l">
              <a:spcBef>
                <a:spcPts val="0"/>
              </a:spcBef>
              <a:spcAft>
                <a:spcPts val="0"/>
              </a:spcAft>
              <a:buNone/>
            </a:pPr>
            <a:r>
              <a:rPr lang="en"/>
              <a:t>Important?  </a:t>
            </a:r>
            <a:endParaRPr/>
          </a:p>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