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6a73b870a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6a73b870a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a73b870a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6a73b870a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a73b870a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6a73b870a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a73b870a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6a73b870a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a73b870a1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a73b870a1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a73b870a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a73b870a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a73b870a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a73b870a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a73b870a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a73b870a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a73b870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6a73b870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a73b870a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6a73b870a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a73b870a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a73b870a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a73b870a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6a73b870a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6a73b870a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6a73b870a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abd5d3af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6abd5d3af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abd5d3af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6abd5d3af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a73b870a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a73b870a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u4ZoJKF_VuA"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1406250" y="81717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Centering Lived Experience for Effective </a:t>
            </a:r>
            <a:r>
              <a:rPr lang="en"/>
              <a:t>Advocacy</a:t>
            </a:r>
            <a:r>
              <a:rPr lang="en"/>
              <a:t> </a:t>
            </a:r>
            <a:endParaRPr/>
          </a:p>
        </p:txBody>
      </p:sp>
      <p:sp>
        <p:nvSpPr>
          <p:cNvPr id="73" name="Google Shape;73;p13"/>
          <p:cNvSpPr txBox="1"/>
          <p:nvPr>
            <p:ph idx="1" type="subTitle"/>
          </p:nvPr>
        </p:nvSpPr>
        <p:spPr>
          <a:xfrm>
            <a:off x="1235392" y="2880575"/>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Staff: Cassidie Carmen Bates, Hailey Solares</a:t>
            </a:r>
            <a:endParaRPr/>
          </a:p>
          <a:p>
            <a:pPr indent="0" lvl="0" marL="0" rtl="0" algn="l">
              <a:spcBef>
                <a:spcPts val="0"/>
              </a:spcBef>
              <a:spcAft>
                <a:spcPts val="0"/>
              </a:spcAft>
              <a:buNone/>
            </a:pPr>
            <a:r>
              <a:rPr lang="en"/>
              <a:t>Community Advocates: Bryan Espinoza, Jenny Berten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42525" y="53317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Advocacy Goal</a:t>
            </a:r>
            <a:endParaRPr/>
          </a:p>
        </p:txBody>
      </p:sp>
      <p:sp>
        <p:nvSpPr>
          <p:cNvPr id="138" name="Google Shape;138;p22"/>
          <p:cNvSpPr txBox="1"/>
          <p:nvPr>
            <p:ph idx="1" type="body"/>
          </p:nvPr>
        </p:nvSpPr>
        <p:spPr>
          <a:xfrm>
            <a:off x="1411212" y="1168576"/>
            <a:ext cx="6321600" cy="3002400"/>
          </a:xfrm>
          <a:prstGeom prst="rect">
            <a:avLst/>
          </a:prstGeom>
        </p:spPr>
        <p:txBody>
          <a:bodyPr anchorCtr="0" anchor="t" bIns="91425" lIns="91425" spcFirstLastPara="1" rIns="91425" wrap="square" tIns="91425">
            <a:normAutofit fontScale="85000" lnSpcReduction="20000"/>
          </a:bodyPr>
          <a:lstStyle/>
          <a:p>
            <a:pPr indent="0" lvl="0" marL="457200" rtl="0" algn="l">
              <a:spcBef>
                <a:spcPts val="0"/>
              </a:spcBef>
              <a:spcAft>
                <a:spcPts val="0"/>
              </a:spcAft>
              <a:buNone/>
            </a:pPr>
            <a:r>
              <a:t/>
            </a:r>
            <a:endParaRPr sz="2400">
              <a:solidFill>
                <a:srgbClr val="616364"/>
              </a:solidFill>
              <a:highlight>
                <a:srgbClr val="EDEBE9"/>
              </a:highlight>
              <a:latin typeface="Arial"/>
              <a:ea typeface="Arial"/>
              <a:cs typeface="Arial"/>
              <a:sym typeface="Arial"/>
            </a:endParaRPr>
          </a:p>
          <a:p>
            <a:pPr indent="0" lvl="0" marL="0" rtl="0" algn="l">
              <a:spcBef>
                <a:spcPts val="0"/>
              </a:spcBef>
              <a:spcAft>
                <a:spcPts val="1200"/>
              </a:spcAft>
              <a:buNone/>
            </a:pPr>
            <a:r>
              <a:rPr i="1" lang="en" sz="2800">
                <a:solidFill>
                  <a:srgbClr val="F29067"/>
                </a:solidFill>
                <a:latin typeface="Arial"/>
                <a:ea typeface="Arial"/>
                <a:cs typeface="Arial"/>
                <a:sym typeface="Arial"/>
              </a:rPr>
              <a:t>Our Advocacy Goal is to identify the </a:t>
            </a:r>
            <a:r>
              <a:rPr b="1" i="1" lang="en" sz="2800">
                <a:solidFill>
                  <a:srgbClr val="F29067"/>
                </a:solidFill>
                <a:latin typeface="Arial"/>
                <a:ea typeface="Arial"/>
                <a:cs typeface="Arial"/>
                <a:sym typeface="Arial"/>
              </a:rPr>
              <a:t>root causes</a:t>
            </a:r>
            <a:r>
              <a:rPr i="1" lang="en" sz="2800">
                <a:solidFill>
                  <a:srgbClr val="F29067"/>
                </a:solidFill>
                <a:latin typeface="Arial"/>
                <a:ea typeface="Arial"/>
                <a:cs typeface="Arial"/>
                <a:sym typeface="Arial"/>
              </a:rPr>
              <a:t> of hunger, specific to our </a:t>
            </a:r>
            <a:r>
              <a:rPr b="1" i="1" lang="en" sz="2800">
                <a:solidFill>
                  <a:srgbClr val="F29067"/>
                </a:solidFill>
                <a:latin typeface="Arial"/>
                <a:ea typeface="Arial"/>
                <a:cs typeface="Arial"/>
                <a:sym typeface="Arial"/>
              </a:rPr>
              <a:t>region </a:t>
            </a:r>
            <a:r>
              <a:rPr i="1" lang="en" sz="2800">
                <a:solidFill>
                  <a:srgbClr val="F29067"/>
                </a:solidFill>
                <a:latin typeface="Arial"/>
                <a:ea typeface="Arial"/>
                <a:cs typeface="Arial"/>
                <a:sym typeface="Arial"/>
              </a:rPr>
              <a:t>while integrating the experiences and voices of our </a:t>
            </a:r>
            <a:r>
              <a:rPr b="1" i="1" lang="en" sz="2800">
                <a:solidFill>
                  <a:srgbClr val="F29067"/>
                </a:solidFill>
                <a:latin typeface="Arial"/>
                <a:ea typeface="Arial"/>
                <a:cs typeface="Arial"/>
                <a:sym typeface="Arial"/>
              </a:rPr>
              <a:t>community members</a:t>
            </a:r>
            <a:r>
              <a:rPr i="1" lang="en" sz="2800">
                <a:solidFill>
                  <a:srgbClr val="F29067"/>
                </a:solidFill>
                <a:latin typeface="Arial"/>
                <a:ea typeface="Arial"/>
                <a:cs typeface="Arial"/>
                <a:sym typeface="Arial"/>
              </a:rPr>
              <a:t> to most effectively advocate for </a:t>
            </a:r>
            <a:r>
              <a:rPr b="1" i="1" lang="en" sz="2800">
                <a:solidFill>
                  <a:srgbClr val="F29067"/>
                </a:solidFill>
                <a:latin typeface="Arial"/>
                <a:ea typeface="Arial"/>
                <a:cs typeface="Arial"/>
                <a:sym typeface="Arial"/>
              </a:rPr>
              <a:t>sustainable change</a:t>
            </a:r>
            <a:r>
              <a:rPr i="1" lang="en" sz="2800">
                <a:solidFill>
                  <a:srgbClr val="F29067"/>
                </a:solidFill>
                <a:latin typeface="Arial"/>
                <a:ea typeface="Arial"/>
                <a:cs typeface="Arial"/>
                <a:sym typeface="Arial"/>
              </a:rPr>
              <a:t> in our food systems to eliminate food insecurity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507525" y="61872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Advocacy Team </a:t>
            </a:r>
            <a:r>
              <a:rPr lang="en"/>
              <a:t>Logistics</a:t>
            </a:r>
            <a:r>
              <a:rPr lang="en"/>
              <a:t> &amp; Programs</a:t>
            </a:r>
            <a:endParaRPr/>
          </a:p>
        </p:txBody>
      </p:sp>
      <p:sp>
        <p:nvSpPr>
          <p:cNvPr id="144" name="Google Shape;144;p23"/>
          <p:cNvSpPr txBox="1"/>
          <p:nvPr>
            <p:ph idx="1" type="body"/>
          </p:nvPr>
        </p:nvSpPr>
        <p:spPr>
          <a:xfrm>
            <a:off x="271462" y="1156101"/>
            <a:ext cx="6321600" cy="3002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Clr>
                <a:schemeClr val="dk2"/>
              </a:buClr>
              <a:buSzPct val="39285"/>
              <a:buFont typeface="Arial"/>
              <a:buNone/>
            </a:pP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Advocacy Team</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2412" lvl="0" marL="673100" rtl="0" algn="l">
              <a:spcBef>
                <a:spcPts val="0"/>
              </a:spcBef>
              <a:spcAft>
                <a:spcPts val="0"/>
              </a:spcAft>
              <a:buClr>
                <a:srgbClr val="016E45"/>
              </a:buClr>
              <a:buSzPts val="375"/>
              <a:buFont typeface="Arial"/>
              <a:buChar char="●"/>
            </a:pPr>
            <a:r>
              <a:rPr lang="en" sz="2400">
                <a:solidFill>
                  <a:srgbClr val="616364"/>
                </a:solidFill>
                <a:latin typeface="Arial"/>
                <a:ea typeface="Arial"/>
                <a:cs typeface="Arial"/>
                <a:sym typeface="Arial"/>
              </a:rPr>
              <a:t>Team History</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52412" lvl="0" marL="673100" rtl="0" algn="l">
              <a:spcBef>
                <a:spcPts val="0"/>
              </a:spcBef>
              <a:spcAft>
                <a:spcPts val="0"/>
              </a:spcAft>
              <a:buClr>
                <a:srgbClr val="016E45"/>
              </a:buClr>
              <a:buSzPts val="375"/>
              <a:buFont typeface="Arial"/>
              <a:buChar char="●"/>
            </a:pPr>
            <a:r>
              <a:rPr lang="en" sz="2400">
                <a:solidFill>
                  <a:srgbClr val="616364"/>
                </a:solidFill>
                <a:latin typeface="Arial"/>
                <a:ea typeface="Arial"/>
                <a:cs typeface="Arial"/>
                <a:sym typeface="Arial"/>
              </a:rPr>
              <a:t>Organizational Structure</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52412" lvl="0" marL="673100" rtl="0" algn="l">
              <a:spcBef>
                <a:spcPts val="0"/>
              </a:spcBef>
              <a:spcAft>
                <a:spcPts val="0"/>
              </a:spcAft>
              <a:buClr>
                <a:srgbClr val="016E45"/>
              </a:buClr>
              <a:buSzPts val="375"/>
              <a:buFont typeface="Arial"/>
              <a:buChar char="●"/>
            </a:pPr>
            <a:r>
              <a:rPr lang="en" sz="2400">
                <a:solidFill>
                  <a:srgbClr val="616364"/>
                </a:solidFill>
                <a:latin typeface="Arial"/>
                <a:ea typeface="Arial"/>
                <a:cs typeface="Arial"/>
                <a:sym typeface="Arial"/>
              </a:rPr>
              <a:t>Focus within our org &amp; role of Advocacy</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323850" lvl="2" marL="1371600" rtl="0" algn="l">
              <a:spcBef>
                <a:spcPts val="0"/>
              </a:spcBef>
              <a:spcAft>
                <a:spcPts val="0"/>
              </a:spcAft>
              <a:buClr>
                <a:srgbClr val="016E45"/>
              </a:buClr>
              <a:buSzPct val="100000"/>
              <a:buFont typeface="Arial"/>
              <a:buAutoNum type="romanLcPeriod"/>
            </a:pPr>
            <a:r>
              <a:rPr lang="en" sz="2400">
                <a:solidFill>
                  <a:srgbClr val="016E45"/>
                </a:solidFill>
                <a:latin typeface="Arial"/>
                <a:ea typeface="Arial"/>
                <a:cs typeface="Arial"/>
                <a:sym typeface="Arial"/>
              </a:rPr>
              <a:t>Relationship with elected officials/lobbying</a:t>
            </a:r>
            <a:endParaRPr sz="2400">
              <a:solidFill>
                <a:srgbClr val="016E45"/>
              </a:solidFill>
              <a:latin typeface="Arial"/>
              <a:ea typeface="Arial"/>
              <a:cs typeface="Arial"/>
              <a:sym typeface="Arial"/>
            </a:endParaRPr>
          </a:p>
          <a:p>
            <a:pPr indent="-323850" lvl="2" marL="1371600" rtl="0" algn="l">
              <a:spcBef>
                <a:spcPts val="0"/>
              </a:spcBef>
              <a:spcAft>
                <a:spcPts val="0"/>
              </a:spcAft>
              <a:buClr>
                <a:srgbClr val="016E45"/>
              </a:buClr>
              <a:buSzPct val="100000"/>
              <a:buFont typeface="Arial"/>
              <a:buAutoNum type="romanLcPeriod"/>
            </a:pPr>
            <a:r>
              <a:rPr lang="en" sz="2400">
                <a:solidFill>
                  <a:srgbClr val="016E45"/>
                </a:solidFill>
                <a:latin typeface="Arial"/>
                <a:ea typeface="Arial"/>
                <a:cs typeface="Arial"/>
                <a:sym typeface="Arial"/>
              </a:rPr>
              <a:t>Legislative agenda </a:t>
            </a:r>
            <a:endParaRPr sz="2400">
              <a:solidFill>
                <a:srgbClr val="016E45"/>
              </a:solidFill>
              <a:latin typeface="Arial"/>
              <a:ea typeface="Arial"/>
              <a:cs typeface="Arial"/>
              <a:sym typeface="Arial"/>
            </a:endParaRPr>
          </a:p>
          <a:p>
            <a:pPr indent="-323850" lvl="2" marL="1371600" rtl="0" algn="l">
              <a:spcBef>
                <a:spcPts val="0"/>
              </a:spcBef>
              <a:spcAft>
                <a:spcPts val="0"/>
              </a:spcAft>
              <a:buClr>
                <a:srgbClr val="016E45"/>
              </a:buClr>
              <a:buSzPct val="100000"/>
              <a:buFont typeface="Arial"/>
              <a:buAutoNum type="romanLcPeriod"/>
            </a:pPr>
            <a:r>
              <a:rPr lang="en" sz="2400">
                <a:solidFill>
                  <a:srgbClr val="016E45"/>
                </a:solidFill>
                <a:latin typeface="Arial"/>
                <a:ea typeface="Arial"/>
                <a:cs typeface="Arial"/>
                <a:sym typeface="Arial"/>
              </a:rPr>
              <a:t>Community </a:t>
            </a:r>
            <a:r>
              <a:rPr lang="en" sz="2400">
                <a:solidFill>
                  <a:srgbClr val="016E45"/>
                </a:solidFill>
                <a:latin typeface="Arial"/>
                <a:ea typeface="Arial"/>
                <a:cs typeface="Arial"/>
                <a:sym typeface="Arial"/>
              </a:rPr>
              <a:t>relationships</a:t>
            </a:r>
            <a:r>
              <a:rPr lang="en" sz="2400">
                <a:solidFill>
                  <a:srgbClr val="016E45"/>
                </a:solidFill>
                <a:latin typeface="Arial"/>
                <a:ea typeface="Arial"/>
                <a:cs typeface="Arial"/>
                <a:sym typeface="Arial"/>
              </a:rPr>
              <a:t> </a:t>
            </a:r>
            <a:endParaRPr sz="2400">
              <a:solidFill>
                <a:srgbClr val="016E45"/>
              </a:solidFill>
              <a:latin typeface="Arial"/>
              <a:ea typeface="Arial"/>
              <a:cs typeface="Arial"/>
              <a:sym typeface="Arial"/>
            </a:endParaRPr>
          </a:p>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Community-Based Advocacy Programs</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2412" lvl="0" marL="673100" rtl="0" algn="l">
              <a:spcBef>
                <a:spcPts val="0"/>
              </a:spcBef>
              <a:spcAft>
                <a:spcPts val="0"/>
              </a:spcAft>
              <a:buClr>
                <a:srgbClr val="016E45"/>
              </a:buClr>
              <a:buSzPts val="375"/>
              <a:buFont typeface="Arial"/>
              <a:buChar char="●"/>
            </a:pPr>
            <a:r>
              <a:rPr lang="en" sz="2400">
                <a:solidFill>
                  <a:srgbClr val="616364"/>
                </a:solidFill>
                <a:latin typeface="Arial"/>
                <a:ea typeface="Arial"/>
                <a:cs typeface="Arial"/>
                <a:sym typeface="Arial"/>
              </a:rPr>
              <a:t>Speaker Series</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52412" lvl="0" marL="673100" rtl="0" algn="l">
              <a:spcBef>
                <a:spcPts val="0"/>
              </a:spcBef>
              <a:spcAft>
                <a:spcPts val="0"/>
              </a:spcAft>
              <a:buClr>
                <a:srgbClr val="016E45"/>
              </a:buClr>
              <a:buSzPts val="375"/>
              <a:buFont typeface="Arial"/>
              <a:buChar char="●"/>
            </a:pPr>
            <a:r>
              <a:rPr lang="en" sz="2400">
                <a:solidFill>
                  <a:srgbClr val="616364"/>
                </a:solidFill>
                <a:latin typeface="Arial"/>
                <a:ea typeface="Arial"/>
                <a:cs typeface="Arial"/>
                <a:sym typeface="Arial"/>
              </a:rPr>
              <a:t>Community Advocacy Program (CAP)</a:t>
            </a:r>
            <a:endParaRPr sz="2400">
              <a:solidFill>
                <a:srgbClr val="616364"/>
              </a:solidFill>
              <a:latin typeface="Arial"/>
              <a:ea typeface="Arial"/>
              <a:cs typeface="Arial"/>
              <a:sym typeface="Arial"/>
            </a:endParaRPr>
          </a:p>
          <a:p>
            <a:pPr indent="0" lvl="0" marL="0" rtl="0" algn="l">
              <a:spcBef>
                <a:spcPts val="0"/>
              </a:spcBef>
              <a:spcAft>
                <a:spcPts val="1200"/>
              </a:spcAft>
              <a:buNone/>
            </a:pPr>
            <a:r>
              <a:t/>
            </a:r>
            <a:endParaRPr/>
          </a:p>
        </p:txBody>
      </p:sp>
      <p:sp>
        <p:nvSpPr>
          <p:cNvPr id="145" name="Google Shape;145;p23"/>
          <p:cNvSpPr txBox="1"/>
          <p:nvPr/>
        </p:nvSpPr>
        <p:spPr>
          <a:xfrm>
            <a:off x="5446172" y="1460343"/>
            <a:ext cx="1484400" cy="164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46" name="Google Shape;146;p23"/>
          <p:cNvPicPr preferRelativeResize="0"/>
          <p:nvPr/>
        </p:nvPicPr>
        <p:blipFill>
          <a:blip r:embed="rId3">
            <a:alphaModFix/>
          </a:blip>
          <a:stretch>
            <a:fillRect/>
          </a:stretch>
        </p:blipFill>
        <p:spPr>
          <a:xfrm>
            <a:off x="5530600" y="1318300"/>
            <a:ext cx="2181425" cy="2908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539625"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Speaker Series</a:t>
            </a:r>
            <a:endParaRPr/>
          </a:p>
        </p:txBody>
      </p:sp>
      <p:sp>
        <p:nvSpPr>
          <p:cNvPr id="152" name="Google Shape;152;p24"/>
          <p:cNvSpPr txBox="1"/>
          <p:nvPr>
            <p:ph idx="1" type="body"/>
          </p:nvPr>
        </p:nvSpPr>
        <p:spPr>
          <a:xfrm>
            <a:off x="208137" y="1126451"/>
            <a:ext cx="6321600" cy="3002400"/>
          </a:xfrm>
          <a:prstGeom prst="rect">
            <a:avLst/>
          </a:prstGeom>
        </p:spPr>
        <p:txBody>
          <a:bodyPr anchorCtr="0" anchor="t" bIns="91425" lIns="91425" spcFirstLastPara="1" rIns="91425" wrap="square" tIns="91425">
            <a:normAutofit fontScale="77500" lnSpcReduction="20000"/>
          </a:bodyPr>
          <a:lstStyle/>
          <a:p>
            <a:pPr indent="-263048" lvl="0" marL="533400" rtl="0" algn="l">
              <a:spcBef>
                <a:spcPts val="0"/>
              </a:spcBef>
              <a:spcAft>
                <a:spcPts val="0"/>
              </a:spcAft>
              <a:buClr>
                <a:srgbClr val="016E45"/>
              </a:buClr>
              <a:buSzPts val="543"/>
              <a:buFont typeface="Arial"/>
              <a:buChar char="●"/>
            </a:pPr>
            <a:r>
              <a:rPr lang="en" sz="2800">
                <a:solidFill>
                  <a:srgbClr val="F29067"/>
                </a:solidFill>
                <a:latin typeface="Arial"/>
                <a:ea typeface="Arial"/>
                <a:cs typeface="Arial"/>
                <a:sym typeface="Arial"/>
              </a:rPr>
              <a:t>Our annual Advocacy training program </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8127" lvl="0" marL="673100" rtl="0" algn="l">
              <a:spcBef>
                <a:spcPts val="0"/>
              </a:spcBef>
              <a:spcAft>
                <a:spcPts val="0"/>
              </a:spcAft>
              <a:buClr>
                <a:srgbClr val="016E45"/>
              </a:buClr>
              <a:buSzPts val="465"/>
              <a:buFont typeface="Arial"/>
              <a:buChar char="●"/>
            </a:pPr>
            <a:r>
              <a:rPr lang="en" sz="2400">
                <a:solidFill>
                  <a:srgbClr val="616364"/>
                </a:solidFill>
                <a:latin typeface="Arial"/>
                <a:ea typeface="Arial"/>
                <a:cs typeface="Arial"/>
                <a:sym typeface="Arial"/>
              </a:rPr>
              <a:t>For community members with lived experience and those passionate about ending hunger</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58127" lvl="0" marL="673100" rtl="0" algn="l">
              <a:spcBef>
                <a:spcPts val="0"/>
              </a:spcBef>
              <a:spcAft>
                <a:spcPts val="0"/>
              </a:spcAft>
              <a:buClr>
                <a:srgbClr val="016E45"/>
              </a:buClr>
              <a:buSzPts val="465"/>
              <a:buFont typeface="Arial"/>
              <a:buChar char="●"/>
            </a:pPr>
            <a:r>
              <a:rPr lang="en" sz="2400">
                <a:solidFill>
                  <a:srgbClr val="616364"/>
                </a:solidFill>
                <a:latin typeface="Arial"/>
                <a:ea typeface="Arial"/>
                <a:cs typeface="Arial"/>
                <a:sym typeface="Arial"/>
              </a:rPr>
              <a:t>This program aims to amplify the voices of those impacted by food insecurity and provide the tools to effectively advocate</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58127" lvl="0" marL="673100" rtl="0" algn="l">
              <a:spcBef>
                <a:spcPts val="0"/>
              </a:spcBef>
              <a:spcAft>
                <a:spcPts val="0"/>
              </a:spcAft>
              <a:buClr>
                <a:srgbClr val="016E45"/>
              </a:buClr>
              <a:buSzPts val="465"/>
              <a:buFont typeface="Arial"/>
              <a:buChar char="●"/>
            </a:pPr>
            <a:r>
              <a:rPr lang="en" sz="2400">
                <a:solidFill>
                  <a:srgbClr val="616364"/>
                </a:solidFill>
                <a:latin typeface="Arial"/>
                <a:ea typeface="Arial"/>
                <a:cs typeface="Arial"/>
                <a:sym typeface="Arial"/>
              </a:rPr>
              <a:t>Identification of 'WHY', legislative process, public speaking best practices</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0" lvl="0" marL="0" rtl="0" algn="l">
              <a:spcBef>
                <a:spcPts val="0"/>
              </a:spcBef>
              <a:spcAft>
                <a:spcPts val="0"/>
              </a:spcAft>
              <a:buClr>
                <a:schemeClr val="dk2"/>
              </a:buClr>
              <a:buSzPct val="39285"/>
              <a:buFont typeface="Arial"/>
              <a:buNone/>
            </a:pPr>
            <a:r>
              <a:rPr lang="en" sz="2800">
                <a:solidFill>
                  <a:srgbClr val="016E45"/>
                </a:solidFill>
                <a:highlight>
                  <a:srgbClr val="EDEBE9"/>
                </a:highlight>
                <a:latin typeface="Arial"/>
                <a:ea typeface="Arial"/>
                <a:cs typeface="Arial"/>
                <a:sym typeface="Arial"/>
              </a:rPr>
              <a:t>​</a:t>
            </a:r>
            <a:endParaRPr sz="2800">
              <a:solidFill>
                <a:srgbClr val="016E45"/>
              </a:solidFill>
              <a:highlight>
                <a:srgbClr val="EDEBE9"/>
              </a:highlight>
              <a:latin typeface="Arial"/>
              <a:ea typeface="Arial"/>
              <a:cs typeface="Arial"/>
              <a:sym typeface="Arial"/>
            </a:endParaRPr>
          </a:p>
          <a:p>
            <a:pPr indent="0" lvl="0" marL="0" rtl="0" algn="l">
              <a:spcBef>
                <a:spcPts val="0"/>
              </a:spcBef>
              <a:spcAft>
                <a:spcPts val="1200"/>
              </a:spcAft>
              <a:buNone/>
            </a:pPr>
            <a:r>
              <a:t/>
            </a:r>
            <a:endParaRPr/>
          </a:p>
        </p:txBody>
      </p:sp>
      <p:pic>
        <p:nvPicPr>
          <p:cNvPr id="153" name="Google Shape;153;p24"/>
          <p:cNvPicPr preferRelativeResize="0"/>
          <p:nvPr/>
        </p:nvPicPr>
        <p:blipFill>
          <a:blip r:embed="rId3">
            <a:alphaModFix/>
          </a:blip>
          <a:stretch>
            <a:fillRect/>
          </a:stretch>
        </p:blipFill>
        <p:spPr>
          <a:xfrm>
            <a:off x="6778375" y="1307275"/>
            <a:ext cx="1977976" cy="26407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89900" y="6615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Community Advocacy Partnership</a:t>
            </a:r>
            <a:endParaRPr/>
          </a:p>
        </p:txBody>
      </p:sp>
      <p:sp>
        <p:nvSpPr>
          <p:cNvPr id="159" name="Google Shape;159;p25"/>
          <p:cNvSpPr txBox="1"/>
          <p:nvPr>
            <p:ph idx="1" type="body"/>
          </p:nvPr>
        </p:nvSpPr>
        <p:spPr>
          <a:xfrm>
            <a:off x="613628" y="1424675"/>
            <a:ext cx="4863600" cy="3002400"/>
          </a:xfrm>
          <a:prstGeom prst="rect">
            <a:avLst/>
          </a:prstGeom>
        </p:spPr>
        <p:txBody>
          <a:bodyPr anchorCtr="0" anchor="t" bIns="91425" lIns="91425" spcFirstLastPara="1" rIns="91425" wrap="square" tIns="91425">
            <a:normAutofit fontScale="55000" lnSpcReduction="20000"/>
          </a:bodyPr>
          <a:lstStyle/>
          <a:p>
            <a:pPr indent="-256540" lvl="0" marL="533400" rtl="0" algn="l">
              <a:spcBef>
                <a:spcPts val="0"/>
              </a:spcBef>
              <a:spcAft>
                <a:spcPts val="0"/>
              </a:spcAft>
              <a:buClr>
                <a:srgbClr val="016E45"/>
              </a:buClr>
              <a:buSzPts val="440"/>
              <a:buFont typeface="Arial"/>
              <a:buChar char="●"/>
            </a:pPr>
            <a:r>
              <a:rPr lang="en" sz="3200">
                <a:solidFill>
                  <a:srgbClr val="F29067"/>
                </a:solidFill>
                <a:latin typeface="Arial"/>
                <a:ea typeface="Arial"/>
                <a:cs typeface="Arial"/>
                <a:sym typeface="Arial"/>
              </a:rPr>
              <a:t>Our Speaker Series graduates are invited to join this partnership</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256540" lvl="0" marL="673100" rtl="0" algn="l">
              <a:spcBef>
                <a:spcPts val="0"/>
              </a:spcBef>
              <a:spcAft>
                <a:spcPts val="0"/>
              </a:spcAft>
              <a:buClr>
                <a:srgbClr val="016E45"/>
              </a:buClr>
              <a:buSzPts val="440"/>
              <a:buFont typeface="Arial"/>
              <a:buChar char="●"/>
            </a:pPr>
            <a:r>
              <a:rPr lang="en" sz="3200">
                <a:solidFill>
                  <a:srgbClr val="616364"/>
                </a:solidFill>
                <a:latin typeface="Arial"/>
                <a:ea typeface="Arial"/>
                <a:cs typeface="Arial"/>
                <a:sym typeface="Arial"/>
              </a:rPr>
              <a:t>CAP members help us to advance the Food Banks’ mission of fighting hunger through the legislative process</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256540" lvl="0" marL="673100" rtl="0" algn="l">
              <a:spcBef>
                <a:spcPts val="0"/>
              </a:spcBef>
              <a:spcAft>
                <a:spcPts val="0"/>
              </a:spcAft>
              <a:buClr>
                <a:srgbClr val="016E45"/>
              </a:buClr>
              <a:buSzPts val="440"/>
              <a:buFont typeface="Arial"/>
              <a:buChar char="●"/>
            </a:pPr>
            <a:r>
              <a:rPr lang="en" sz="3200">
                <a:solidFill>
                  <a:srgbClr val="616364"/>
                </a:solidFill>
                <a:latin typeface="Arial"/>
                <a:ea typeface="Arial"/>
                <a:cs typeface="Arial"/>
                <a:sym typeface="Arial"/>
              </a:rPr>
              <a:t>Ongoing opportunities</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256540" lvl="0" marL="812800" rtl="0" algn="l">
              <a:spcBef>
                <a:spcPts val="0"/>
              </a:spcBef>
              <a:spcAft>
                <a:spcPts val="0"/>
              </a:spcAft>
              <a:buClr>
                <a:srgbClr val="016E45"/>
              </a:buClr>
              <a:buSzPts val="440"/>
              <a:buFont typeface="Arial"/>
              <a:buChar char="●"/>
            </a:pPr>
            <a:r>
              <a:rPr lang="en" sz="3200">
                <a:solidFill>
                  <a:srgbClr val="616364"/>
                </a:solidFill>
                <a:latin typeface="Arial"/>
                <a:ea typeface="Arial"/>
                <a:cs typeface="Arial"/>
                <a:sym typeface="Arial"/>
              </a:rPr>
              <a:t>I.e., creation of annual legislative agenda </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256540" lvl="0" marL="673100" rtl="0" algn="l">
              <a:spcBef>
                <a:spcPts val="0"/>
              </a:spcBef>
              <a:spcAft>
                <a:spcPts val="0"/>
              </a:spcAft>
              <a:buClr>
                <a:srgbClr val="016E45"/>
              </a:buClr>
              <a:buSzPts val="440"/>
              <a:buFont typeface="Arial"/>
              <a:buChar char="●"/>
            </a:pPr>
            <a:r>
              <a:rPr lang="en" sz="3200">
                <a:solidFill>
                  <a:srgbClr val="616364"/>
                </a:solidFill>
                <a:latin typeface="Arial"/>
                <a:ea typeface="Arial"/>
                <a:cs typeface="Arial"/>
                <a:sym typeface="Arial"/>
              </a:rPr>
              <a:t>Professional Development </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0" lvl="0" marL="0" rtl="0" algn="l">
              <a:spcBef>
                <a:spcPts val="0"/>
              </a:spcBef>
              <a:spcAft>
                <a:spcPts val="0"/>
              </a:spcAft>
              <a:buNone/>
            </a:pPr>
            <a:r>
              <a:t/>
            </a:r>
            <a:endParaRPr sz="3200">
              <a:solidFill>
                <a:srgbClr val="016E45"/>
              </a:solidFill>
              <a:highlight>
                <a:srgbClr val="EDEBE9"/>
              </a:highlight>
              <a:latin typeface="Arial"/>
              <a:ea typeface="Arial"/>
              <a:cs typeface="Arial"/>
              <a:sym typeface="Arial"/>
            </a:endParaRPr>
          </a:p>
          <a:p>
            <a:pPr indent="0" lvl="0" marL="0" rtl="0" algn="l">
              <a:spcBef>
                <a:spcPts val="0"/>
              </a:spcBef>
              <a:spcAft>
                <a:spcPts val="1200"/>
              </a:spcAft>
              <a:buNone/>
            </a:pPr>
            <a:r>
              <a:t/>
            </a:r>
            <a:endParaRPr/>
          </a:p>
        </p:txBody>
      </p:sp>
      <p:pic>
        <p:nvPicPr>
          <p:cNvPr id="160" name="Google Shape;160;p25"/>
          <p:cNvPicPr preferRelativeResize="0"/>
          <p:nvPr/>
        </p:nvPicPr>
        <p:blipFill>
          <a:blip r:embed="rId3">
            <a:alphaModFix/>
          </a:blip>
          <a:stretch>
            <a:fillRect/>
          </a:stretch>
        </p:blipFill>
        <p:spPr>
          <a:xfrm>
            <a:off x="5351603" y="1805488"/>
            <a:ext cx="3361971" cy="22407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464725" y="59732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CAP Objective</a:t>
            </a:r>
            <a:endParaRPr/>
          </a:p>
        </p:txBody>
      </p:sp>
      <p:sp>
        <p:nvSpPr>
          <p:cNvPr id="166" name="Google Shape;166;p26"/>
          <p:cNvSpPr txBox="1"/>
          <p:nvPr>
            <p:ph idx="1" type="body"/>
          </p:nvPr>
        </p:nvSpPr>
        <p:spPr>
          <a:xfrm>
            <a:off x="1736437" y="1403826"/>
            <a:ext cx="6321600" cy="3002400"/>
          </a:xfrm>
          <a:prstGeom prst="rect">
            <a:avLst/>
          </a:prstGeom>
        </p:spPr>
        <p:txBody>
          <a:bodyPr anchorCtr="0" anchor="t" bIns="91425" lIns="91425" spcFirstLastPara="1" rIns="91425" wrap="square" tIns="91425">
            <a:normAutofit fontScale="77500" lnSpcReduction="10000"/>
          </a:bodyPr>
          <a:lstStyle/>
          <a:p>
            <a:pPr indent="0" lvl="0" marL="457200" rtl="0" algn="l">
              <a:spcBef>
                <a:spcPts val="0"/>
              </a:spcBef>
              <a:spcAft>
                <a:spcPts val="0"/>
              </a:spcAft>
              <a:buNone/>
            </a:pPr>
            <a:r>
              <a:rPr i="1" lang="en" sz="2800">
                <a:solidFill>
                  <a:srgbClr val="F29067"/>
                </a:solidFill>
                <a:latin typeface="Arial"/>
                <a:ea typeface="Arial"/>
                <a:cs typeface="Arial"/>
                <a:sym typeface="Arial"/>
              </a:rPr>
              <a:t>CAP allows our advocacy efforts to be intentional and inclusive of the qualitative aspects of our anti-hunger agenda. CAP makes our organization stronger and more diverse, and, therefore, better positioned to serve everyone in our community. </a:t>
            </a:r>
            <a:r>
              <a:rPr i="1" lang="en" sz="2800">
                <a:solidFill>
                  <a:srgbClr val="016E45"/>
                </a:solidFill>
                <a:latin typeface="Arial"/>
                <a:ea typeface="Arial"/>
                <a:cs typeface="Arial"/>
                <a:sym typeface="Arial"/>
              </a:rPr>
              <a:t>​</a:t>
            </a:r>
            <a:endParaRPr i="1" sz="2800">
              <a:solidFill>
                <a:srgbClr val="016E45"/>
              </a:solidFill>
              <a:latin typeface="Arial"/>
              <a:ea typeface="Arial"/>
              <a:cs typeface="Arial"/>
              <a:sym typeface="Arial"/>
            </a:endParaRPr>
          </a:p>
          <a:p>
            <a:pPr indent="0" lvl="0" marL="0" rtl="0" algn="l">
              <a:spcBef>
                <a:spcPts val="0"/>
              </a:spcBef>
              <a:spcAft>
                <a:spcPts val="0"/>
              </a:spcAft>
              <a:buClr>
                <a:schemeClr val="dk2"/>
              </a:buClr>
              <a:buSzPct val="39285"/>
              <a:buFont typeface="Arial"/>
              <a:buNone/>
            </a:pPr>
            <a:r>
              <a:rPr lang="en" sz="2800">
                <a:solidFill>
                  <a:srgbClr val="016E45"/>
                </a:solidFill>
                <a:highlight>
                  <a:srgbClr val="EDEBE9"/>
                </a:highlight>
                <a:latin typeface="Arial"/>
                <a:ea typeface="Arial"/>
                <a:cs typeface="Arial"/>
                <a:sym typeface="Arial"/>
              </a:rPr>
              <a:t>​</a:t>
            </a:r>
            <a:endParaRPr sz="2800">
              <a:solidFill>
                <a:srgbClr val="016E45"/>
              </a:solidFill>
              <a:highlight>
                <a:srgbClr val="EDEBE9"/>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411275" y="54387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 of CAP Opportunities</a:t>
            </a:r>
            <a:endParaRPr/>
          </a:p>
        </p:txBody>
      </p:sp>
      <p:sp>
        <p:nvSpPr>
          <p:cNvPr id="172" name="Google Shape;172;p27"/>
          <p:cNvSpPr txBox="1"/>
          <p:nvPr>
            <p:ph idx="1" type="body"/>
          </p:nvPr>
        </p:nvSpPr>
        <p:spPr>
          <a:xfrm>
            <a:off x="463912" y="1253576"/>
            <a:ext cx="6321600" cy="3002400"/>
          </a:xfrm>
          <a:prstGeom prst="rect">
            <a:avLst/>
          </a:prstGeom>
        </p:spPr>
        <p:txBody>
          <a:bodyPr anchorCtr="0" anchor="t" bIns="91425" lIns="91425" spcFirstLastPara="1" rIns="91425" wrap="square" tIns="91425">
            <a:normAutofit fontScale="62500" lnSpcReduction="20000"/>
          </a:bodyPr>
          <a:lstStyle/>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Meetings with Elected Officials</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2412" lvl="0" marL="673100" rtl="0" algn="l">
              <a:spcBef>
                <a:spcPts val="0"/>
              </a:spcBef>
              <a:spcAft>
                <a:spcPts val="0"/>
              </a:spcAft>
              <a:buClr>
                <a:srgbClr val="016E45"/>
              </a:buClr>
              <a:buSzPts val="375"/>
              <a:buFont typeface="Arial"/>
              <a:buChar char="●"/>
            </a:pPr>
            <a:r>
              <a:rPr lang="en" sz="2400">
                <a:solidFill>
                  <a:srgbClr val="616364"/>
                </a:solidFill>
                <a:latin typeface="Arial"/>
                <a:ea typeface="Arial"/>
                <a:cs typeface="Arial"/>
                <a:sym typeface="Arial"/>
              </a:rPr>
              <a:t>Elected officials and their staffs enjoy meeting with constituents who are volunteer advocates</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52412" lvl="0" marL="673100" rtl="0" algn="l">
              <a:spcBef>
                <a:spcPts val="0"/>
              </a:spcBef>
              <a:spcAft>
                <a:spcPts val="0"/>
              </a:spcAft>
              <a:buClr>
                <a:srgbClr val="016E45"/>
              </a:buClr>
              <a:buSzPts val="375"/>
              <a:buFont typeface="Arial"/>
              <a:buChar char="●"/>
            </a:pPr>
            <a:r>
              <a:rPr lang="en" sz="2400">
                <a:solidFill>
                  <a:srgbClr val="616364"/>
                </a:solidFill>
                <a:latin typeface="Arial"/>
                <a:ea typeface="Arial"/>
                <a:cs typeface="Arial"/>
                <a:sym typeface="Arial"/>
              </a:rPr>
              <a:t>Personal stories put a face to data, statistics, and policy</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48443" lvl="0" marL="812800" rtl="0" algn="l">
              <a:spcBef>
                <a:spcPts val="0"/>
              </a:spcBef>
              <a:spcAft>
                <a:spcPts val="0"/>
              </a:spcAft>
              <a:buClr>
                <a:srgbClr val="016E45"/>
              </a:buClr>
              <a:buSzPts val="313"/>
              <a:buFont typeface="Arial"/>
              <a:buChar char="●"/>
            </a:pPr>
            <a:r>
              <a:rPr lang="en" sz="2000">
                <a:solidFill>
                  <a:srgbClr val="616364"/>
                </a:solidFill>
                <a:latin typeface="Arial"/>
                <a:ea typeface="Arial"/>
                <a:cs typeface="Arial"/>
                <a:sym typeface="Arial"/>
              </a:rPr>
              <a:t>Benefit of virtual vs in person</a:t>
            </a:r>
            <a:r>
              <a:rPr lang="en" sz="2000">
                <a:solidFill>
                  <a:srgbClr val="016E45"/>
                </a:solidFill>
                <a:latin typeface="Arial"/>
                <a:ea typeface="Arial"/>
                <a:cs typeface="Arial"/>
                <a:sym typeface="Arial"/>
              </a:rPr>
              <a:t>​</a:t>
            </a:r>
            <a:endParaRPr sz="2000">
              <a:solidFill>
                <a:srgbClr val="016E45"/>
              </a:solidFill>
              <a:latin typeface="Arial"/>
              <a:ea typeface="Arial"/>
              <a:cs typeface="Arial"/>
              <a:sym typeface="Arial"/>
            </a:endParaRPr>
          </a:p>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Engaging with Legislation of local, state, and national levels</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County Partnerships &amp; Workgroups</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Research on Root Causes</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Education of food insecurity and advocacy</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6381" lvl="0" marL="533400" rtl="0" algn="l">
              <a:spcBef>
                <a:spcPts val="0"/>
              </a:spcBef>
              <a:spcAft>
                <a:spcPts val="0"/>
              </a:spcAft>
              <a:buClr>
                <a:srgbClr val="016E45"/>
              </a:buClr>
              <a:buSzPts val="438"/>
              <a:buFont typeface="Arial"/>
              <a:buChar char="●"/>
            </a:pPr>
            <a:r>
              <a:rPr lang="en" sz="2800">
                <a:solidFill>
                  <a:srgbClr val="F29067"/>
                </a:solidFill>
                <a:latin typeface="Arial"/>
                <a:ea typeface="Arial"/>
                <a:cs typeface="Arial"/>
                <a:sym typeface="Arial"/>
              </a:rPr>
              <a:t>Informing FBCCS Policy Agenda</a:t>
            </a:r>
            <a:endParaRPr sz="2800">
              <a:solidFill>
                <a:srgbClr val="F29067"/>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325750" y="4904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Hearing from our Community Advocates</a:t>
            </a:r>
            <a:endParaRPr/>
          </a:p>
        </p:txBody>
      </p:sp>
      <p:sp>
        <p:nvSpPr>
          <p:cNvPr id="178" name="Google Shape;178;p28"/>
          <p:cNvSpPr txBox="1"/>
          <p:nvPr>
            <p:ph idx="1" type="body"/>
          </p:nvPr>
        </p:nvSpPr>
        <p:spPr>
          <a:xfrm>
            <a:off x="421977" y="1404625"/>
            <a:ext cx="5259000" cy="3002400"/>
          </a:xfrm>
          <a:prstGeom prst="rect">
            <a:avLst/>
          </a:prstGeom>
        </p:spPr>
        <p:txBody>
          <a:bodyPr anchorCtr="0" anchor="t" bIns="91425" lIns="91425" spcFirstLastPara="1" rIns="91425" wrap="square" tIns="91425">
            <a:normAutofit fontScale="25000" lnSpcReduction="20000"/>
          </a:bodyPr>
          <a:lstStyle/>
          <a:p>
            <a:pPr indent="0" lvl="0" marL="0" rtl="0" algn="l">
              <a:lnSpc>
                <a:spcPct val="130000"/>
              </a:lnSpc>
              <a:spcBef>
                <a:spcPts val="0"/>
              </a:spcBef>
              <a:spcAft>
                <a:spcPts val="0"/>
              </a:spcAft>
              <a:buClr>
                <a:schemeClr val="dk2"/>
              </a:buClr>
              <a:buSzPts val="275"/>
              <a:buFont typeface="Arial"/>
              <a:buNone/>
            </a:pPr>
            <a:r>
              <a:rPr b="1" lang="en" sz="5250">
                <a:solidFill>
                  <a:srgbClr val="4B4F58"/>
                </a:solidFill>
                <a:highlight>
                  <a:srgbClr val="FFFFFF"/>
                </a:highlight>
                <a:latin typeface="Arial"/>
                <a:ea typeface="Arial"/>
                <a:cs typeface="Arial"/>
                <a:sym typeface="Arial"/>
              </a:rPr>
              <a:t>Bryan Espinoza</a:t>
            </a:r>
            <a:endParaRPr b="1" sz="5250">
              <a:solidFill>
                <a:srgbClr val="4B4F58"/>
              </a:solidFill>
              <a:highlight>
                <a:srgbClr val="FFFFFF"/>
              </a:highlight>
              <a:latin typeface="Arial"/>
              <a:ea typeface="Arial"/>
              <a:cs typeface="Arial"/>
              <a:sym typeface="Arial"/>
            </a:endParaRPr>
          </a:p>
          <a:p>
            <a:pPr indent="0" lvl="0" marL="0" rtl="0" algn="l">
              <a:spcBef>
                <a:spcPts val="1500"/>
              </a:spcBef>
              <a:spcAft>
                <a:spcPts val="0"/>
              </a:spcAft>
              <a:buClr>
                <a:schemeClr val="dk2"/>
              </a:buClr>
              <a:buSzPts val="275"/>
              <a:buFont typeface="Arial"/>
              <a:buNone/>
            </a:pPr>
            <a:r>
              <a:rPr lang="en" sz="5250">
                <a:solidFill>
                  <a:srgbClr val="4B4F58"/>
                </a:solidFill>
                <a:highlight>
                  <a:srgbClr val="FFFFFF"/>
                </a:highlight>
                <a:latin typeface="Arial"/>
                <a:ea typeface="Arial"/>
                <a:cs typeface="Arial"/>
                <a:sym typeface="Arial"/>
              </a:rPr>
              <a:t>Bryan is a Hunger Fighter at the Food Bank of Contra Costa and Solano. He is a CalFresh Outreach Program Coordinator who assists individuals and families through the application process for the EBT card while providing additional resources. Bryan also has experience as a Street Outreach Coordinator in Livermore (2021-2022), delivering hot and ready meals, hygiene kits, and donated clothes to unhoused populations.</a:t>
            </a:r>
            <a:endParaRPr sz="5250">
              <a:solidFill>
                <a:srgbClr val="4B4F58"/>
              </a:solidFill>
              <a:highlight>
                <a:srgbClr val="FFFFFF"/>
              </a:highlight>
              <a:latin typeface="Arial"/>
              <a:ea typeface="Arial"/>
              <a:cs typeface="Arial"/>
              <a:sym typeface="Arial"/>
            </a:endParaRPr>
          </a:p>
          <a:p>
            <a:pPr indent="0" lvl="0" marL="0" rtl="0" algn="l">
              <a:spcBef>
                <a:spcPts val="2400"/>
              </a:spcBef>
              <a:spcAft>
                <a:spcPts val="0"/>
              </a:spcAft>
              <a:buClr>
                <a:schemeClr val="dk2"/>
              </a:buClr>
              <a:buSzPts val="275"/>
              <a:buFont typeface="Arial"/>
              <a:buNone/>
            </a:pPr>
            <a:r>
              <a:rPr lang="en" sz="5250">
                <a:solidFill>
                  <a:srgbClr val="4B4F58"/>
                </a:solidFill>
                <a:highlight>
                  <a:srgbClr val="FFFFFF"/>
                </a:highlight>
                <a:latin typeface="Arial"/>
                <a:ea typeface="Arial"/>
                <a:cs typeface="Arial"/>
                <a:sym typeface="Arial"/>
              </a:rPr>
              <a:t>Bryan’s passion for ending hunger stems from his time as a college student at UC Irvine with a low food budget of $40 per week. He had no idea about programs such as CalFresh at the time, which he would have been eligible for. Bryan is dedicated to making CalFresh and other resources known to our neighbors in need while also fighting for easier access to food in unhoused communities.</a:t>
            </a:r>
            <a:endParaRPr sz="5250">
              <a:solidFill>
                <a:srgbClr val="4B4F58"/>
              </a:solidFill>
              <a:highlight>
                <a:srgbClr val="FFFFFF"/>
              </a:highlight>
              <a:latin typeface="Arial"/>
              <a:ea typeface="Arial"/>
              <a:cs typeface="Arial"/>
              <a:sym typeface="Arial"/>
            </a:endParaRPr>
          </a:p>
          <a:p>
            <a:pPr indent="0" lvl="0" marL="0" rtl="0" algn="l">
              <a:spcBef>
                <a:spcPts val="2400"/>
              </a:spcBef>
              <a:spcAft>
                <a:spcPts val="0"/>
              </a:spcAft>
              <a:buClr>
                <a:schemeClr val="dk2"/>
              </a:buClr>
              <a:buSzPct val="81481"/>
              <a:buFont typeface="Arial"/>
              <a:buNone/>
            </a:pPr>
            <a:r>
              <a:rPr lang="en" sz="1350">
                <a:solidFill>
                  <a:srgbClr val="4B4F58"/>
                </a:solidFill>
                <a:highlight>
                  <a:srgbClr val="FFFFFF"/>
                </a:highlight>
                <a:latin typeface="Arial"/>
                <a:ea typeface="Arial"/>
                <a:cs typeface="Arial"/>
                <a:sym typeface="Arial"/>
              </a:rPr>
              <a:t> </a:t>
            </a:r>
            <a:endParaRPr sz="1350">
              <a:solidFill>
                <a:srgbClr val="4B4F58"/>
              </a:solidFill>
              <a:highlight>
                <a:srgbClr val="FFFFFF"/>
              </a:highlight>
              <a:latin typeface="Arial"/>
              <a:ea typeface="Arial"/>
              <a:cs typeface="Arial"/>
              <a:sym typeface="Arial"/>
            </a:endParaRPr>
          </a:p>
          <a:p>
            <a:pPr indent="0" lvl="0" marL="0" rtl="0" algn="l">
              <a:spcBef>
                <a:spcPts val="2400"/>
              </a:spcBef>
              <a:spcAft>
                <a:spcPts val="1200"/>
              </a:spcAft>
              <a:buNone/>
            </a:pPr>
            <a:r>
              <a:t/>
            </a:r>
            <a:endParaRPr/>
          </a:p>
        </p:txBody>
      </p:sp>
      <p:pic>
        <p:nvPicPr>
          <p:cNvPr id="179" name="Google Shape;179;p28"/>
          <p:cNvPicPr preferRelativeResize="0"/>
          <p:nvPr/>
        </p:nvPicPr>
        <p:blipFill>
          <a:blip r:embed="rId3">
            <a:alphaModFix/>
          </a:blip>
          <a:stretch>
            <a:fillRect/>
          </a:stretch>
        </p:blipFill>
        <p:spPr>
          <a:xfrm>
            <a:off x="6161500" y="1264500"/>
            <a:ext cx="2356900" cy="314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261575" y="40487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Hearing from our Community Advocates</a:t>
            </a:r>
            <a:endParaRPr/>
          </a:p>
        </p:txBody>
      </p:sp>
      <p:sp>
        <p:nvSpPr>
          <p:cNvPr id="185" name="Google Shape;185;p29"/>
          <p:cNvSpPr txBox="1"/>
          <p:nvPr>
            <p:ph idx="1" type="body"/>
          </p:nvPr>
        </p:nvSpPr>
        <p:spPr>
          <a:xfrm>
            <a:off x="335575" y="1244013"/>
            <a:ext cx="5152200" cy="2840100"/>
          </a:xfrm>
          <a:prstGeom prst="rect">
            <a:avLst/>
          </a:prstGeom>
        </p:spPr>
        <p:txBody>
          <a:bodyPr anchorCtr="0" anchor="t" bIns="91425" lIns="91425" spcFirstLastPara="1" rIns="91425" wrap="square" tIns="91425">
            <a:normAutofit fontScale="25000" lnSpcReduction="20000"/>
          </a:bodyPr>
          <a:lstStyle/>
          <a:p>
            <a:pPr indent="0" lvl="0" marL="0" rtl="0" algn="l">
              <a:lnSpc>
                <a:spcPct val="130000"/>
              </a:lnSpc>
              <a:spcBef>
                <a:spcPts val="0"/>
              </a:spcBef>
              <a:spcAft>
                <a:spcPts val="0"/>
              </a:spcAft>
              <a:buClr>
                <a:schemeClr val="dk2"/>
              </a:buClr>
              <a:buSzPts val="275"/>
              <a:buFont typeface="Arial"/>
              <a:buNone/>
            </a:pPr>
            <a:r>
              <a:rPr b="1" lang="en" sz="5200">
                <a:solidFill>
                  <a:srgbClr val="4B4F58"/>
                </a:solidFill>
                <a:highlight>
                  <a:srgbClr val="FFFFFF"/>
                </a:highlight>
                <a:latin typeface="Arial"/>
                <a:ea typeface="Arial"/>
                <a:cs typeface="Arial"/>
                <a:sym typeface="Arial"/>
              </a:rPr>
              <a:t>Jenny Berten</a:t>
            </a:r>
            <a:endParaRPr b="1" sz="5200">
              <a:solidFill>
                <a:srgbClr val="4B4F58"/>
              </a:solidFill>
              <a:highlight>
                <a:srgbClr val="FFFFFF"/>
              </a:highlight>
              <a:latin typeface="Arial"/>
              <a:ea typeface="Arial"/>
              <a:cs typeface="Arial"/>
              <a:sym typeface="Arial"/>
            </a:endParaRPr>
          </a:p>
          <a:p>
            <a:pPr indent="0" lvl="0" marL="0" rtl="0" algn="l">
              <a:spcBef>
                <a:spcPts val="1500"/>
              </a:spcBef>
              <a:spcAft>
                <a:spcPts val="0"/>
              </a:spcAft>
              <a:buClr>
                <a:schemeClr val="dk2"/>
              </a:buClr>
              <a:buSzPts val="275"/>
              <a:buFont typeface="Arial"/>
              <a:buNone/>
            </a:pPr>
            <a:r>
              <a:rPr lang="en" sz="5200">
                <a:solidFill>
                  <a:srgbClr val="4B4F58"/>
                </a:solidFill>
                <a:highlight>
                  <a:srgbClr val="FFFFFF"/>
                </a:highlight>
                <a:latin typeface="Arial"/>
                <a:ea typeface="Arial"/>
                <a:cs typeface="Arial"/>
                <a:sym typeface="Arial"/>
              </a:rPr>
              <a:t>Jenny is a Food Bank 2021 Speaker Series graduate, Community Advocacy Partner, and Board Member who welcomes opportunities to advocate for college hunger and food as medicine. Jenny is a Nurse at Saint Mary’s College of California, where she sees firsthand how food insecurity negatively impacts a student’s physical health and academic abilities. Jenny initiated USDA food insecurity screening at her college because she believes students can only reach their academic potential when they have reliable access to healthy food.</a:t>
            </a:r>
            <a:endParaRPr sz="5200">
              <a:solidFill>
                <a:srgbClr val="4B4F58"/>
              </a:solidFill>
              <a:highlight>
                <a:srgbClr val="FFFFFF"/>
              </a:highlight>
              <a:latin typeface="Arial"/>
              <a:ea typeface="Arial"/>
              <a:cs typeface="Arial"/>
              <a:sym typeface="Arial"/>
            </a:endParaRPr>
          </a:p>
          <a:p>
            <a:pPr indent="0" lvl="0" marL="0" rtl="0" algn="l">
              <a:spcBef>
                <a:spcPts val="2400"/>
              </a:spcBef>
              <a:spcAft>
                <a:spcPts val="0"/>
              </a:spcAft>
              <a:buClr>
                <a:schemeClr val="dk2"/>
              </a:buClr>
              <a:buSzPts val="275"/>
              <a:buFont typeface="Arial"/>
              <a:buNone/>
            </a:pPr>
            <a:r>
              <a:rPr lang="en" sz="5200">
                <a:solidFill>
                  <a:srgbClr val="4B4F58"/>
                </a:solidFill>
                <a:highlight>
                  <a:srgbClr val="FFFFFF"/>
                </a:highlight>
                <a:latin typeface="Arial"/>
                <a:ea typeface="Arial"/>
                <a:cs typeface="Arial"/>
                <a:sym typeface="Arial"/>
              </a:rPr>
              <a:t>Jenny has served as a panelist at the California Association of Food Banks and Feeding America conferences, where she detailed her Speaker Series experience. Jenny has advocated for 2023 Farm Bill priorities with her elected officials in Washington DC and for the Food Bank’s legislative State priorities in Sacramento during Hunger Action Week. Jenny is honored to be a recipient of the 2023 California Hunger Action Coalition Hunger Fighter Award.</a:t>
            </a:r>
            <a:endParaRPr sz="5200">
              <a:solidFill>
                <a:srgbClr val="4B4F58"/>
              </a:solidFill>
              <a:highlight>
                <a:srgbClr val="FFFFFF"/>
              </a:highlight>
              <a:latin typeface="Arial"/>
              <a:ea typeface="Arial"/>
              <a:cs typeface="Arial"/>
              <a:sym typeface="Arial"/>
            </a:endParaRPr>
          </a:p>
          <a:p>
            <a:pPr indent="0" lvl="0" marL="0" rtl="0" algn="l">
              <a:spcBef>
                <a:spcPts val="2400"/>
              </a:spcBef>
              <a:spcAft>
                <a:spcPts val="1200"/>
              </a:spcAft>
              <a:buNone/>
            </a:pPr>
            <a:r>
              <a:t/>
            </a:r>
            <a:endParaRPr/>
          </a:p>
        </p:txBody>
      </p:sp>
      <p:pic>
        <p:nvPicPr>
          <p:cNvPr id="186" name="Google Shape;186;p29"/>
          <p:cNvPicPr preferRelativeResize="0"/>
          <p:nvPr/>
        </p:nvPicPr>
        <p:blipFill>
          <a:blip r:embed="rId3">
            <a:alphaModFix/>
          </a:blip>
          <a:stretch>
            <a:fillRect/>
          </a:stretch>
        </p:blipFill>
        <p:spPr>
          <a:xfrm>
            <a:off x="6316475" y="1388675"/>
            <a:ext cx="2074449" cy="276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432675" y="5011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79" name="Google Shape;79;p14"/>
          <p:cNvSpPr txBox="1"/>
          <p:nvPr>
            <p:ph idx="1" type="body"/>
          </p:nvPr>
        </p:nvSpPr>
        <p:spPr>
          <a:xfrm>
            <a:off x="1490487" y="1136501"/>
            <a:ext cx="6321600" cy="3002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3600">
                <a:solidFill>
                  <a:srgbClr val="F29067"/>
                </a:solidFill>
                <a:latin typeface="Arial"/>
                <a:ea typeface="Arial"/>
                <a:cs typeface="Arial"/>
                <a:sym typeface="Arial"/>
              </a:rPr>
              <a:t>Session Overview</a:t>
            </a:r>
            <a:r>
              <a:rPr lang="en" sz="3600">
                <a:solidFill>
                  <a:srgbClr val="016E45"/>
                </a:solidFill>
                <a:latin typeface="Arial"/>
                <a:ea typeface="Arial"/>
                <a:cs typeface="Arial"/>
                <a:sym typeface="Arial"/>
              </a:rPr>
              <a:t>​</a:t>
            </a:r>
            <a:endParaRPr sz="3600">
              <a:solidFill>
                <a:srgbClr val="016E45"/>
              </a:solidFill>
              <a:latin typeface="Arial"/>
              <a:ea typeface="Arial"/>
              <a:cs typeface="Arial"/>
              <a:sym typeface="Arial"/>
            </a:endParaRPr>
          </a:p>
          <a:p>
            <a:pPr indent="-271780" lvl="0" marL="673100" rtl="0" algn="l">
              <a:spcBef>
                <a:spcPts val="0"/>
              </a:spcBef>
              <a:spcAft>
                <a:spcPts val="0"/>
              </a:spcAft>
              <a:buClr>
                <a:srgbClr val="016E45"/>
              </a:buClr>
              <a:buSzPts val="680"/>
              <a:buFont typeface="Arial"/>
              <a:buChar char="●"/>
            </a:pPr>
            <a:r>
              <a:rPr lang="en" sz="3200">
                <a:solidFill>
                  <a:srgbClr val="616364"/>
                </a:solidFill>
                <a:latin typeface="Arial"/>
                <a:ea typeface="Arial"/>
                <a:cs typeface="Arial"/>
                <a:sym typeface="Arial"/>
              </a:rPr>
              <a:t>Brief Presentation</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260984" lvl="0" marL="812800" rtl="0" algn="l">
              <a:spcBef>
                <a:spcPts val="0"/>
              </a:spcBef>
              <a:spcAft>
                <a:spcPts val="0"/>
              </a:spcAft>
              <a:buClr>
                <a:srgbClr val="016E45"/>
              </a:buClr>
              <a:buSzPts val="510"/>
              <a:buFont typeface="Arial"/>
              <a:buChar char="●"/>
            </a:pPr>
            <a:r>
              <a:rPr lang="en" sz="2400">
                <a:solidFill>
                  <a:srgbClr val="616364"/>
                </a:solidFill>
                <a:latin typeface="Arial"/>
                <a:ea typeface="Arial"/>
                <a:cs typeface="Arial"/>
                <a:sym typeface="Arial"/>
              </a:rPr>
              <a:t>Food Bank 101</a:t>
            </a:r>
            <a:r>
              <a:rPr lang="en" sz="2400">
                <a:solidFill>
                  <a:srgbClr val="016E45"/>
                </a:solidFill>
                <a:latin typeface="Arial"/>
                <a:ea typeface="Arial"/>
                <a:cs typeface="Arial"/>
                <a:sym typeface="Arial"/>
              </a:rPr>
              <a:t>​</a:t>
            </a:r>
            <a:endParaRPr sz="2400">
              <a:solidFill>
                <a:srgbClr val="016E45"/>
              </a:solidFill>
              <a:latin typeface="Arial"/>
              <a:ea typeface="Arial"/>
              <a:cs typeface="Arial"/>
              <a:sym typeface="Arial"/>
            </a:endParaRPr>
          </a:p>
          <a:p>
            <a:pPr indent="-260984" lvl="0" marL="812800" rtl="0" algn="l">
              <a:spcBef>
                <a:spcPts val="0"/>
              </a:spcBef>
              <a:spcAft>
                <a:spcPts val="0"/>
              </a:spcAft>
              <a:buClr>
                <a:srgbClr val="016E45"/>
              </a:buClr>
              <a:buSzPts val="510"/>
              <a:buFont typeface="Arial"/>
              <a:buChar char="●"/>
            </a:pPr>
            <a:r>
              <a:rPr lang="en" sz="2400">
                <a:solidFill>
                  <a:srgbClr val="616364"/>
                </a:solidFill>
                <a:latin typeface="Arial"/>
                <a:ea typeface="Arial"/>
                <a:cs typeface="Arial"/>
                <a:sym typeface="Arial"/>
              </a:rPr>
              <a:t>What is Advocacy </a:t>
            </a:r>
            <a:endParaRPr sz="2400">
              <a:solidFill>
                <a:srgbClr val="616364"/>
              </a:solidFill>
              <a:latin typeface="Arial"/>
              <a:ea typeface="Arial"/>
              <a:cs typeface="Arial"/>
              <a:sym typeface="Arial"/>
            </a:endParaRPr>
          </a:p>
          <a:p>
            <a:pPr indent="-260984" lvl="0" marL="812800" rtl="0" algn="l">
              <a:spcBef>
                <a:spcPts val="0"/>
              </a:spcBef>
              <a:spcAft>
                <a:spcPts val="0"/>
              </a:spcAft>
              <a:buClr>
                <a:srgbClr val="016E45"/>
              </a:buClr>
              <a:buSzPts val="510"/>
              <a:buFont typeface="Arial"/>
              <a:buChar char="●"/>
            </a:pPr>
            <a:r>
              <a:rPr lang="en" sz="2400">
                <a:solidFill>
                  <a:srgbClr val="616364"/>
                </a:solidFill>
                <a:latin typeface="Arial"/>
                <a:ea typeface="Arial"/>
                <a:cs typeface="Arial"/>
                <a:sym typeface="Arial"/>
              </a:rPr>
              <a:t>Finding your “why” </a:t>
            </a:r>
            <a:endParaRPr sz="2400">
              <a:solidFill>
                <a:srgbClr val="016E45"/>
              </a:solidFill>
              <a:latin typeface="Arial"/>
              <a:ea typeface="Arial"/>
              <a:cs typeface="Arial"/>
              <a:sym typeface="Arial"/>
            </a:endParaRPr>
          </a:p>
          <a:p>
            <a:pPr indent="-271780" lvl="0" marL="673100" rtl="0" algn="l">
              <a:spcBef>
                <a:spcPts val="0"/>
              </a:spcBef>
              <a:spcAft>
                <a:spcPts val="0"/>
              </a:spcAft>
              <a:buClr>
                <a:srgbClr val="016E45"/>
              </a:buClr>
              <a:buSzPts val="680"/>
              <a:buFont typeface="Arial"/>
              <a:buChar char="●"/>
            </a:pPr>
            <a:r>
              <a:rPr lang="en" sz="3200">
                <a:solidFill>
                  <a:srgbClr val="616364"/>
                </a:solidFill>
                <a:latin typeface="Arial"/>
                <a:ea typeface="Arial"/>
                <a:cs typeface="Arial"/>
                <a:sym typeface="Arial"/>
              </a:rPr>
              <a:t>Community Advocates</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0" lvl="0" marL="0" rtl="0" algn="l">
              <a:spcBef>
                <a:spcPts val="0"/>
              </a:spcBef>
              <a:spcAft>
                <a:spcPts val="0"/>
              </a:spcAft>
              <a:buNone/>
            </a:pPr>
            <a:r>
              <a:t/>
            </a:r>
            <a:endParaRPr sz="2400">
              <a:solidFill>
                <a:srgbClr val="616364"/>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657225" y="5225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Food Bank Background</a:t>
            </a:r>
            <a:endParaRPr/>
          </a:p>
        </p:txBody>
      </p:sp>
      <p:sp>
        <p:nvSpPr>
          <p:cNvPr id="85" name="Google Shape;85;p15"/>
          <p:cNvSpPr txBox="1"/>
          <p:nvPr>
            <p:ph idx="1" type="body"/>
          </p:nvPr>
        </p:nvSpPr>
        <p:spPr>
          <a:xfrm>
            <a:off x="324878" y="1157900"/>
            <a:ext cx="4906200" cy="3002400"/>
          </a:xfrm>
          <a:prstGeom prst="rect">
            <a:avLst/>
          </a:prstGeom>
        </p:spPr>
        <p:txBody>
          <a:bodyPr anchorCtr="0" anchor="t" bIns="91425" lIns="91425" spcFirstLastPara="1" rIns="91425" wrap="square" tIns="91425">
            <a:normAutofit fontScale="70000" lnSpcReduction="10000"/>
          </a:bodyPr>
          <a:lstStyle/>
          <a:p>
            <a:pPr indent="-264160" lvl="0" marL="533400" rtl="0" algn="l">
              <a:spcBef>
                <a:spcPts val="0"/>
              </a:spcBef>
              <a:spcAft>
                <a:spcPts val="0"/>
              </a:spcAft>
              <a:buClr>
                <a:srgbClr val="016E45"/>
              </a:buClr>
              <a:buSzPts val="560"/>
              <a:buFont typeface="Arial"/>
              <a:buChar char="●"/>
            </a:pPr>
            <a:r>
              <a:rPr lang="en" sz="3200">
                <a:solidFill>
                  <a:srgbClr val="F29067"/>
                </a:solidFill>
                <a:latin typeface="Arial"/>
                <a:ea typeface="Arial"/>
                <a:cs typeface="Arial"/>
                <a:sym typeface="Arial"/>
              </a:rPr>
              <a:t>Service Area</a:t>
            </a:r>
            <a:r>
              <a:rPr lang="en" sz="3200">
                <a:solidFill>
                  <a:srgbClr val="016E45"/>
                </a:solidFill>
                <a:latin typeface="Arial"/>
                <a:ea typeface="Arial"/>
                <a:cs typeface="Arial"/>
                <a:sym typeface="Arial"/>
              </a:rPr>
              <a:t>​</a:t>
            </a:r>
            <a:endParaRPr sz="3200">
              <a:solidFill>
                <a:srgbClr val="016E45"/>
              </a:solidFill>
              <a:latin typeface="Arial"/>
              <a:ea typeface="Arial"/>
              <a:cs typeface="Arial"/>
              <a:sym typeface="Arial"/>
            </a:endParaRPr>
          </a:p>
          <a:p>
            <a:pPr indent="-259715" lvl="0" marL="673100" rtl="0" algn="l">
              <a:spcBef>
                <a:spcPts val="0"/>
              </a:spcBef>
              <a:spcAft>
                <a:spcPts val="0"/>
              </a:spcAft>
              <a:buClr>
                <a:srgbClr val="016E45"/>
              </a:buClr>
              <a:buSzPts val="490"/>
              <a:buFont typeface="Arial"/>
              <a:buChar char="●"/>
            </a:pPr>
            <a:r>
              <a:rPr lang="en" sz="2800">
                <a:solidFill>
                  <a:srgbClr val="616364"/>
                </a:solidFill>
                <a:latin typeface="Arial"/>
                <a:ea typeface="Arial"/>
                <a:cs typeface="Arial"/>
                <a:sym typeface="Arial"/>
              </a:rPr>
              <a:t>The Food Bank of Contra Costa and Solano County primarily serves Contra Costa and Solano counties </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9715" lvl="0" marL="673100" rtl="0" algn="l">
              <a:spcBef>
                <a:spcPts val="0"/>
              </a:spcBef>
              <a:spcAft>
                <a:spcPts val="0"/>
              </a:spcAft>
              <a:buClr>
                <a:srgbClr val="016E45"/>
              </a:buClr>
              <a:buSzPts val="490"/>
              <a:buFont typeface="Arial"/>
              <a:buChar char="●"/>
            </a:pPr>
            <a:r>
              <a:rPr lang="en" sz="2800">
                <a:solidFill>
                  <a:srgbClr val="616364"/>
                </a:solidFill>
                <a:latin typeface="Arial"/>
                <a:ea typeface="Arial"/>
                <a:cs typeface="Arial"/>
                <a:sym typeface="Arial"/>
              </a:rPr>
              <a:t>We also provide support to 16 additional Northern California counties through our Feeding America affiliation</a:t>
            </a:r>
            <a:endParaRPr sz="2800">
              <a:solidFill>
                <a:srgbClr val="616364"/>
              </a:solidFill>
              <a:latin typeface="Arial"/>
              <a:ea typeface="Arial"/>
              <a:cs typeface="Arial"/>
              <a:sym typeface="Arial"/>
            </a:endParaRPr>
          </a:p>
          <a:p>
            <a:pPr indent="0" lvl="0" marL="0" rtl="0" algn="l">
              <a:spcBef>
                <a:spcPts val="0"/>
              </a:spcBef>
              <a:spcAft>
                <a:spcPts val="1200"/>
              </a:spcAft>
              <a:buNone/>
            </a:pPr>
            <a:r>
              <a:t/>
            </a:r>
            <a:endParaRPr/>
          </a:p>
        </p:txBody>
      </p:sp>
      <p:pic>
        <p:nvPicPr>
          <p:cNvPr descr="california bay area" id="86" name="Google Shape;86;p15"/>
          <p:cNvPicPr preferRelativeResize="0"/>
          <p:nvPr/>
        </p:nvPicPr>
        <p:blipFill>
          <a:blip r:embed="rId3">
            <a:alphaModFix/>
          </a:blip>
          <a:stretch>
            <a:fillRect/>
          </a:stretch>
        </p:blipFill>
        <p:spPr>
          <a:xfrm>
            <a:off x="5509750" y="876300"/>
            <a:ext cx="2828925" cy="3390900"/>
          </a:xfrm>
          <a:prstGeom prst="rect">
            <a:avLst/>
          </a:prstGeom>
          <a:noFill/>
          <a:ln>
            <a:noFill/>
          </a:ln>
        </p:spPr>
      </p:pic>
      <p:sp>
        <p:nvSpPr>
          <p:cNvPr id="87" name="Google Shape;87;p15"/>
          <p:cNvSpPr txBox="1"/>
          <p:nvPr/>
        </p:nvSpPr>
        <p:spPr>
          <a:xfrm>
            <a:off x="5662150" y="10287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550300" y="5438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Food Bank of CCS</a:t>
            </a:r>
            <a:endParaRPr/>
          </a:p>
        </p:txBody>
      </p:sp>
      <p:sp>
        <p:nvSpPr>
          <p:cNvPr id="93" name="Google Shape;93;p16"/>
          <p:cNvSpPr txBox="1"/>
          <p:nvPr>
            <p:ph idx="1" type="body"/>
          </p:nvPr>
        </p:nvSpPr>
        <p:spPr>
          <a:xfrm>
            <a:off x="175187" y="1413976"/>
            <a:ext cx="6321600" cy="3002400"/>
          </a:xfrm>
          <a:prstGeom prst="rect">
            <a:avLst/>
          </a:prstGeom>
        </p:spPr>
        <p:txBody>
          <a:bodyPr anchorCtr="0" anchor="t" bIns="91425" lIns="91425" spcFirstLastPara="1" rIns="91425" wrap="square" tIns="91425">
            <a:normAutofit fontScale="70000" lnSpcReduction="20000"/>
          </a:bodyPr>
          <a:lstStyle/>
          <a:p>
            <a:pPr indent="-259715" lvl="0" marL="533400" rtl="0" algn="l">
              <a:spcBef>
                <a:spcPts val="0"/>
              </a:spcBef>
              <a:spcAft>
                <a:spcPts val="0"/>
              </a:spcAft>
              <a:buClr>
                <a:srgbClr val="016E45"/>
              </a:buClr>
              <a:buSzPts val="490"/>
              <a:buFont typeface="Arial"/>
              <a:buChar char="●"/>
            </a:pPr>
            <a:r>
              <a:rPr lang="en" sz="2800">
                <a:solidFill>
                  <a:srgbClr val="F29067"/>
                </a:solidFill>
                <a:latin typeface="Arial"/>
                <a:ea typeface="Arial"/>
                <a:cs typeface="Arial"/>
                <a:sym typeface="Arial"/>
              </a:rPr>
              <a:t>Operating since 1975</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9715" lvl="0" marL="533400" rtl="0" algn="l">
              <a:spcBef>
                <a:spcPts val="0"/>
              </a:spcBef>
              <a:spcAft>
                <a:spcPts val="0"/>
              </a:spcAft>
              <a:buClr>
                <a:srgbClr val="016E45"/>
              </a:buClr>
              <a:buSzPts val="490"/>
              <a:buFont typeface="Arial"/>
              <a:buChar char="●"/>
            </a:pPr>
            <a:r>
              <a:rPr lang="en" sz="2800">
                <a:solidFill>
                  <a:srgbClr val="F29067"/>
                </a:solidFill>
                <a:latin typeface="Arial"/>
                <a:ea typeface="Arial"/>
                <a:cs typeface="Arial"/>
                <a:sym typeface="Arial"/>
              </a:rPr>
              <a:t>Stores and distributes donated and purchased perishable and non-perishable food directly to members at community sites and through our agencies</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9715" lvl="0" marL="533400" rtl="0" algn="l">
              <a:spcBef>
                <a:spcPts val="0"/>
              </a:spcBef>
              <a:spcAft>
                <a:spcPts val="0"/>
              </a:spcAft>
              <a:buClr>
                <a:srgbClr val="016E45"/>
              </a:buClr>
              <a:buSzPts val="490"/>
              <a:buFont typeface="Arial"/>
              <a:buChar char="●"/>
            </a:pPr>
            <a:r>
              <a:rPr lang="en" sz="2800">
                <a:solidFill>
                  <a:srgbClr val="F29067"/>
                </a:solidFill>
                <a:latin typeface="Arial"/>
                <a:ea typeface="Arial"/>
                <a:cs typeface="Arial"/>
                <a:sym typeface="Arial"/>
              </a:rPr>
              <a:t>8,000 volunteers/monthly, 120+ staff, truck fleet, and two warehouses over 144,000 sq. feet</a:t>
            </a:r>
            <a:r>
              <a:rPr lang="en" sz="2800">
                <a:solidFill>
                  <a:srgbClr val="016E45"/>
                </a:solidFill>
                <a:latin typeface="Arial"/>
                <a:ea typeface="Arial"/>
                <a:cs typeface="Arial"/>
                <a:sym typeface="Arial"/>
              </a:rPr>
              <a:t>​</a:t>
            </a:r>
            <a:endParaRPr sz="2800">
              <a:solidFill>
                <a:srgbClr val="016E45"/>
              </a:solidFill>
              <a:latin typeface="Arial"/>
              <a:ea typeface="Arial"/>
              <a:cs typeface="Arial"/>
              <a:sym typeface="Arial"/>
            </a:endParaRPr>
          </a:p>
          <a:p>
            <a:pPr indent="-259715" lvl="0" marL="533400" rtl="0" algn="l">
              <a:spcBef>
                <a:spcPts val="0"/>
              </a:spcBef>
              <a:spcAft>
                <a:spcPts val="0"/>
              </a:spcAft>
              <a:buClr>
                <a:srgbClr val="016E45"/>
              </a:buClr>
              <a:buSzPts val="490"/>
              <a:buFont typeface="Arial"/>
              <a:buChar char="●"/>
            </a:pPr>
            <a:r>
              <a:rPr lang="en" sz="2800">
                <a:solidFill>
                  <a:srgbClr val="F29067"/>
                </a:solidFill>
                <a:latin typeface="Arial"/>
                <a:ea typeface="Arial"/>
                <a:cs typeface="Arial"/>
                <a:sym typeface="Arial"/>
              </a:rPr>
              <a:t>For every $1 donated, the FBCCS provides enough food for two meals</a:t>
            </a:r>
            <a:endParaRPr sz="2800">
              <a:solidFill>
                <a:srgbClr val="F29067"/>
              </a:solidFill>
              <a:latin typeface="Arial"/>
              <a:ea typeface="Arial"/>
              <a:cs typeface="Arial"/>
              <a:sym typeface="Arial"/>
            </a:endParaRPr>
          </a:p>
          <a:p>
            <a:pPr indent="0" lvl="0" marL="0" rtl="0" algn="l">
              <a:spcBef>
                <a:spcPts val="0"/>
              </a:spcBef>
              <a:spcAft>
                <a:spcPts val="1200"/>
              </a:spcAft>
              <a:buNone/>
            </a:pPr>
            <a:r>
              <a:t/>
            </a:r>
            <a:endParaRPr/>
          </a:p>
        </p:txBody>
      </p:sp>
      <p:pic>
        <p:nvPicPr>
          <p:cNvPr id="94" name="Google Shape;94;p16"/>
          <p:cNvPicPr preferRelativeResize="0"/>
          <p:nvPr/>
        </p:nvPicPr>
        <p:blipFill>
          <a:blip r:embed="rId3">
            <a:alphaModFix/>
          </a:blip>
          <a:stretch>
            <a:fillRect/>
          </a:stretch>
        </p:blipFill>
        <p:spPr>
          <a:xfrm>
            <a:off x="6204850" y="900950"/>
            <a:ext cx="3019425" cy="3829050"/>
          </a:xfrm>
          <a:prstGeom prst="rect">
            <a:avLst/>
          </a:prstGeom>
          <a:noFill/>
          <a:ln>
            <a:noFill/>
          </a:ln>
        </p:spPr>
      </p:pic>
      <p:sp>
        <p:nvSpPr>
          <p:cNvPr id="95" name="Google Shape;95;p16"/>
          <p:cNvSpPr txBox="1"/>
          <p:nvPr/>
        </p:nvSpPr>
        <p:spPr>
          <a:xfrm>
            <a:off x="6357250" y="10533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817650" y="5652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Food Bank of CCS</a:t>
            </a:r>
            <a:endParaRPr/>
          </a:p>
        </p:txBody>
      </p:sp>
      <p:sp>
        <p:nvSpPr>
          <p:cNvPr id="101" name="Google Shape;101;p17"/>
          <p:cNvSpPr txBox="1"/>
          <p:nvPr>
            <p:ph idx="1" type="body"/>
          </p:nvPr>
        </p:nvSpPr>
        <p:spPr>
          <a:xfrm>
            <a:off x="486150" y="1447875"/>
            <a:ext cx="3868200" cy="2758800"/>
          </a:xfrm>
          <a:prstGeom prst="rect">
            <a:avLst/>
          </a:prstGeom>
        </p:spPr>
        <p:txBody>
          <a:bodyPr anchorCtr="0" anchor="t" bIns="91425" lIns="91425" spcFirstLastPara="1" rIns="91425" wrap="square" tIns="91425">
            <a:normAutofit fontScale="77500" lnSpcReduction="20000"/>
          </a:bodyPr>
          <a:lstStyle/>
          <a:p>
            <a:pPr indent="-265598" lvl="0" marL="622300" rtl="0" algn="l">
              <a:spcBef>
                <a:spcPts val="0"/>
              </a:spcBef>
              <a:spcAft>
                <a:spcPts val="0"/>
              </a:spcAft>
              <a:buClr>
                <a:srgbClr val="016E45"/>
              </a:buClr>
              <a:buSzPct val="37556"/>
              <a:buFont typeface="Arial"/>
              <a:buChar char="●"/>
            </a:pPr>
            <a:r>
              <a:rPr lang="en" sz="2001">
                <a:solidFill>
                  <a:srgbClr val="F29067"/>
                </a:solidFill>
                <a:latin typeface="Arial"/>
                <a:ea typeface="Arial"/>
                <a:cs typeface="Arial"/>
                <a:sym typeface="Arial"/>
              </a:rPr>
              <a:t>Offer programs 7 days a week</a:t>
            </a:r>
            <a:r>
              <a:rPr lang="en" sz="2001">
                <a:solidFill>
                  <a:srgbClr val="016E45"/>
                </a:solidFill>
                <a:latin typeface="Arial"/>
                <a:ea typeface="Arial"/>
                <a:cs typeface="Arial"/>
                <a:sym typeface="Arial"/>
              </a:rPr>
              <a:t>​</a:t>
            </a:r>
            <a:endParaRPr sz="2001">
              <a:solidFill>
                <a:srgbClr val="016E45"/>
              </a:solidFill>
              <a:latin typeface="Arial"/>
              <a:ea typeface="Arial"/>
              <a:cs typeface="Arial"/>
              <a:sym typeface="Arial"/>
            </a:endParaRPr>
          </a:p>
          <a:p>
            <a:pPr indent="-265598" lvl="0" marL="622300" rtl="0" algn="l">
              <a:spcBef>
                <a:spcPts val="0"/>
              </a:spcBef>
              <a:spcAft>
                <a:spcPts val="0"/>
              </a:spcAft>
              <a:buClr>
                <a:srgbClr val="016E45"/>
              </a:buClr>
              <a:buSzPct val="37556"/>
              <a:buFont typeface="Arial"/>
              <a:buChar char="●"/>
            </a:pPr>
            <a:r>
              <a:rPr lang="en" sz="2001">
                <a:solidFill>
                  <a:srgbClr val="F29067"/>
                </a:solidFill>
                <a:latin typeface="Arial"/>
                <a:ea typeface="Arial"/>
                <a:cs typeface="Arial"/>
                <a:sym typeface="Arial"/>
              </a:rPr>
              <a:t>Partner with 260+ non-profit agencies</a:t>
            </a:r>
            <a:r>
              <a:rPr lang="en" sz="2001">
                <a:solidFill>
                  <a:srgbClr val="016E45"/>
                </a:solidFill>
                <a:latin typeface="Arial"/>
                <a:ea typeface="Arial"/>
                <a:cs typeface="Arial"/>
                <a:sym typeface="Arial"/>
              </a:rPr>
              <a:t>​</a:t>
            </a:r>
            <a:endParaRPr sz="2001">
              <a:solidFill>
                <a:srgbClr val="016E45"/>
              </a:solidFill>
              <a:latin typeface="Arial"/>
              <a:ea typeface="Arial"/>
              <a:cs typeface="Arial"/>
              <a:sym typeface="Arial"/>
            </a:endParaRPr>
          </a:p>
          <a:p>
            <a:pPr indent="-265598" lvl="0" marL="622300" rtl="0" algn="l">
              <a:spcBef>
                <a:spcPts val="0"/>
              </a:spcBef>
              <a:spcAft>
                <a:spcPts val="0"/>
              </a:spcAft>
              <a:buClr>
                <a:srgbClr val="016E45"/>
              </a:buClr>
              <a:buSzPct val="37556"/>
              <a:buFont typeface="Arial"/>
              <a:buChar char="●"/>
            </a:pPr>
            <a:r>
              <a:rPr lang="en" sz="2001">
                <a:solidFill>
                  <a:srgbClr val="F29067"/>
                </a:solidFill>
                <a:latin typeface="Arial"/>
                <a:ea typeface="Arial"/>
                <a:cs typeface="Arial"/>
                <a:sym typeface="Arial"/>
              </a:rPr>
              <a:t>Distributed over 60 million pounds of food in FY21</a:t>
            </a:r>
            <a:r>
              <a:rPr lang="en" sz="2001">
                <a:solidFill>
                  <a:srgbClr val="016E45"/>
                </a:solidFill>
                <a:latin typeface="Arial"/>
                <a:ea typeface="Arial"/>
                <a:cs typeface="Arial"/>
                <a:sym typeface="Arial"/>
              </a:rPr>
              <a:t>​</a:t>
            </a:r>
            <a:endParaRPr sz="2001">
              <a:solidFill>
                <a:srgbClr val="016E45"/>
              </a:solidFill>
              <a:latin typeface="Arial"/>
              <a:ea typeface="Arial"/>
              <a:cs typeface="Arial"/>
              <a:sym typeface="Arial"/>
            </a:endParaRPr>
          </a:p>
          <a:p>
            <a:pPr indent="-265598" lvl="0" marL="622300" rtl="0" algn="l">
              <a:spcBef>
                <a:spcPts val="0"/>
              </a:spcBef>
              <a:spcAft>
                <a:spcPts val="0"/>
              </a:spcAft>
              <a:buClr>
                <a:srgbClr val="016E45"/>
              </a:buClr>
              <a:buSzPct val="37556"/>
              <a:buFont typeface="Arial"/>
              <a:buChar char="●"/>
            </a:pPr>
            <a:r>
              <a:rPr lang="en" sz="2001">
                <a:solidFill>
                  <a:srgbClr val="F29067"/>
                </a:solidFill>
                <a:latin typeface="Arial"/>
                <a:ea typeface="Arial"/>
                <a:cs typeface="Arial"/>
                <a:sym typeface="Arial"/>
              </a:rPr>
              <a:t>Coordinate over 100k volunteer hours/year</a:t>
            </a:r>
            <a:r>
              <a:rPr lang="en" sz="2001">
                <a:solidFill>
                  <a:srgbClr val="016E45"/>
                </a:solidFill>
                <a:latin typeface="Arial"/>
                <a:ea typeface="Arial"/>
                <a:cs typeface="Arial"/>
                <a:sym typeface="Arial"/>
              </a:rPr>
              <a:t>​</a:t>
            </a:r>
            <a:endParaRPr sz="2001">
              <a:solidFill>
                <a:srgbClr val="016E45"/>
              </a:solidFill>
              <a:latin typeface="Arial"/>
              <a:ea typeface="Arial"/>
              <a:cs typeface="Arial"/>
              <a:sym typeface="Arial"/>
            </a:endParaRPr>
          </a:p>
          <a:p>
            <a:pPr indent="-265598" lvl="0" marL="622300" rtl="0" algn="l">
              <a:spcBef>
                <a:spcPts val="0"/>
              </a:spcBef>
              <a:spcAft>
                <a:spcPts val="0"/>
              </a:spcAft>
              <a:buClr>
                <a:srgbClr val="016E45"/>
              </a:buClr>
              <a:buSzPct val="37556"/>
              <a:buFont typeface="Arial"/>
              <a:buChar char="●"/>
            </a:pPr>
            <a:r>
              <a:rPr lang="en" sz="2001">
                <a:solidFill>
                  <a:srgbClr val="F29067"/>
                </a:solidFill>
                <a:latin typeface="Arial"/>
                <a:ea typeface="Arial"/>
                <a:cs typeface="Arial"/>
                <a:sym typeface="Arial"/>
              </a:rPr>
              <a:t>Serve </a:t>
            </a:r>
            <a:r>
              <a:rPr lang="en" sz="2001">
                <a:solidFill>
                  <a:srgbClr val="F29067"/>
                </a:solidFill>
                <a:latin typeface="Arial"/>
                <a:ea typeface="Arial"/>
                <a:cs typeface="Arial"/>
                <a:sym typeface="Arial"/>
              </a:rPr>
              <a:t>1/4</a:t>
            </a:r>
            <a:r>
              <a:rPr lang="en" sz="2001">
                <a:solidFill>
                  <a:srgbClr val="F29067"/>
                </a:solidFill>
                <a:latin typeface="Arial"/>
                <a:ea typeface="Arial"/>
                <a:cs typeface="Arial"/>
                <a:sym typeface="Arial"/>
              </a:rPr>
              <a:t> residents</a:t>
            </a:r>
            <a:r>
              <a:rPr lang="en" sz="2001">
                <a:solidFill>
                  <a:srgbClr val="016E45"/>
                </a:solidFill>
                <a:latin typeface="Arial"/>
                <a:ea typeface="Arial"/>
                <a:cs typeface="Arial"/>
                <a:sym typeface="Arial"/>
              </a:rPr>
              <a:t>​</a:t>
            </a:r>
            <a:endParaRPr sz="2001">
              <a:solidFill>
                <a:srgbClr val="016E45"/>
              </a:solidFill>
              <a:latin typeface="Arial"/>
              <a:ea typeface="Arial"/>
              <a:cs typeface="Arial"/>
              <a:sym typeface="Arial"/>
            </a:endParaRPr>
          </a:p>
          <a:p>
            <a:pPr indent="-255755" lvl="0" marL="939800" rtl="0" algn="l">
              <a:spcBef>
                <a:spcPts val="0"/>
              </a:spcBef>
              <a:spcAft>
                <a:spcPts val="0"/>
              </a:spcAft>
              <a:buClr>
                <a:srgbClr val="016E45"/>
              </a:buClr>
              <a:buSzPct val="34449"/>
              <a:buFont typeface="Arial"/>
              <a:buChar char="●"/>
            </a:pPr>
            <a:r>
              <a:rPr lang="en" sz="1601">
                <a:solidFill>
                  <a:srgbClr val="616364"/>
                </a:solidFill>
                <a:latin typeface="Arial"/>
                <a:ea typeface="Arial"/>
                <a:cs typeface="Arial"/>
                <a:sym typeface="Arial"/>
              </a:rPr>
              <a:t>1/4 recipients are children</a:t>
            </a:r>
            <a:r>
              <a:rPr lang="en" sz="1601">
                <a:solidFill>
                  <a:srgbClr val="016E45"/>
                </a:solidFill>
                <a:latin typeface="Arial"/>
                <a:ea typeface="Arial"/>
                <a:cs typeface="Arial"/>
                <a:sym typeface="Arial"/>
              </a:rPr>
              <a:t>​</a:t>
            </a:r>
            <a:endParaRPr sz="1601">
              <a:solidFill>
                <a:srgbClr val="016E45"/>
              </a:solidFill>
              <a:latin typeface="Arial"/>
              <a:ea typeface="Arial"/>
              <a:cs typeface="Arial"/>
              <a:sym typeface="Arial"/>
            </a:endParaRPr>
          </a:p>
          <a:p>
            <a:pPr indent="0" lvl="0" marL="0" rtl="0" algn="l">
              <a:spcBef>
                <a:spcPts val="0"/>
              </a:spcBef>
              <a:spcAft>
                <a:spcPts val="0"/>
              </a:spcAft>
              <a:buClr>
                <a:schemeClr val="dk2"/>
              </a:buClr>
              <a:buSzPct val="39285"/>
              <a:buFont typeface="Arial"/>
              <a:buNone/>
            </a:pPr>
            <a:r>
              <a:rPr lang="en" sz="2800">
                <a:solidFill>
                  <a:srgbClr val="016E45"/>
                </a:solidFill>
                <a:highlight>
                  <a:srgbClr val="EDEBE9"/>
                </a:highlight>
                <a:latin typeface="Arial"/>
                <a:ea typeface="Arial"/>
                <a:cs typeface="Arial"/>
                <a:sym typeface="Arial"/>
              </a:rPr>
              <a:t>​</a:t>
            </a:r>
            <a:endParaRPr sz="2800">
              <a:solidFill>
                <a:srgbClr val="016E45"/>
              </a:solidFill>
              <a:highlight>
                <a:srgbClr val="EDEBE9"/>
              </a:highlight>
              <a:latin typeface="Arial"/>
              <a:ea typeface="Arial"/>
              <a:cs typeface="Arial"/>
              <a:sym typeface="Arial"/>
            </a:endParaRPr>
          </a:p>
          <a:p>
            <a:pPr indent="0" lvl="0" marL="0" rtl="0" algn="l">
              <a:spcBef>
                <a:spcPts val="0"/>
              </a:spcBef>
              <a:spcAft>
                <a:spcPts val="1200"/>
              </a:spcAft>
              <a:buNone/>
            </a:pPr>
            <a:r>
              <a:t/>
            </a:r>
            <a:endParaRPr/>
          </a:p>
        </p:txBody>
      </p:sp>
      <p:pic>
        <p:nvPicPr>
          <p:cNvPr descr="https://cdn0.handsonconnect.org/0166/images/hoc%20covid%20masks%20homepage.png" id="102" name="Google Shape;102;p17"/>
          <p:cNvPicPr preferRelativeResize="0"/>
          <p:nvPr/>
        </p:nvPicPr>
        <p:blipFill>
          <a:blip r:embed="rId3">
            <a:alphaModFix/>
          </a:blip>
          <a:stretch>
            <a:fillRect/>
          </a:stretch>
        </p:blipFill>
        <p:spPr>
          <a:xfrm>
            <a:off x="4497150" y="1552075"/>
            <a:ext cx="4009999" cy="1697161"/>
          </a:xfrm>
          <a:prstGeom prst="rect">
            <a:avLst/>
          </a:prstGeom>
          <a:noFill/>
          <a:ln>
            <a:noFill/>
          </a:ln>
        </p:spPr>
      </p:pic>
      <p:sp>
        <p:nvSpPr>
          <p:cNvPr id="103" name="Google Shape;103;p17"/>
          <p:cNvSpPr txBox="1"/>
          <p:nvPr/>
        </p:nvSpPr>
        <p:spPr>
          <a:xfrm>
            <a:off x="4660208" y="1846733"/>
            <a:ext cx="1315500" cy="167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721400" y="6615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Advocacy?</a:t>
            </a:r>
            <a:endParaRPr/>
          </a:p>
        </p:txBody>
      </p:sp>
      <p:sp>
        <p:nvSpPr>
          <p:cNvPr id="109" name="Google Shape;109;p18"/>
          <p:cNvSpPr txBox="1"/>
          <p:nvPr>
            <p:ph idx="1" type="body"/>
          </p:nvPr>
        </p:nvSpPr>
        <p:spPr>
          <a:xfrm>
            <a:off x="173200" y="1344900"/>
            <a:ext cx="5164800" cy="2706600"/>
          </a:xfrm>
          <a:prstGeom prst="rect">
            <a:avLst/>
          </a:prstGeom>
        </p:spPr>
        <p:txBody>
          <a:bodyPr anchorCtr="0" anchor="t" bIns="91425" lIns="91425" spcFirstLastPara="1" rIns="91425" wrap="square" tIns="91425">
            <a:normAutofit fontScale="77500" lnSpcReduction="20000"/>
          </a:bodyPr>
          <a:lstStyle/>
          <a:p>
            <a:pPr indent="0" lvl="0" marL="457200" rtl="0" algn="l">
              <a:lnSpc>
                <a:spcPct val="95000"/>
              </a:lnSpc>
              <a:spcBef>
                <a:spcPts val="0"/>
              </a:spcBef>
              <a:spcAft>
                <a:spcPts val="0"/>
              </a:spcAft>
              <a:buSzPct val="41183"/>
              <a:buNone/>
            </a:pPr>
            <a:r>
              <a:rPr lang="en" sz="2070">
                <a:solidFill>
                  <a:srgbClr val="F29067"/>
                </a:solidFill>
                <a:latin typeface="Arial"/>
                <a:ea typeface="Arial"/>
                <a:cs typeface="Arial"/>
                <a:sym typeface="Arial"/>
              </a:rPr>
              <a:t>Defining “advocacy”:</a:t>
            </a:r>
            <a:r>
              <a:rPr lang="en" sz="2070">
                <a:solidFill>
                  <a:srgbClr val="016E45"/>
                </a:solidFill>
                <a:latin typeface="Arial"/>
                <a:ea typeface="Arial"/>
                <a:cs typeface="Arial"/>
                <a:sym typeface="Arial"/>
              </a:rPr>
              <a:t>​</a:t>
            </a:r>
            <a:endParaRPr sz="2070">
              <a:solidFill>
                <a:srgbClr val="016E45"/>
              </a:solidFill>
              <a:latin typeface="Arial"/>
              <a:ea typeface="Arial"/>
              <a:cs typeface="Arial"/>
              <a:sym typeface="Arial"/>
            </a:endParaRPr>
          </a:p>
          <a:p>
            <a:pPr indent="-246562" lvl="0" marL="673100" rtl="0" algn="l">
              <a:lnSpc>
                <a:spcPct val="95000"/>
              </a:lnSpc>
              <a:spcBef>
                <a:spcPts val="0"/>
              </a:spcBef>
              <a:spcAft>
                <a:spcPts val="0"/>
              </a:spcAft>
              <a:buClr>
                <a:srgbClr val="016E45"/>
              </a:buClr>
              <a:buSzPts val="283"/>
              <a:buFont typeface="Arial"/>
              <a:buChar char="●"/>
            </a:pPr>
            <a:r>
              <a:rPr lang="en" sz="1760">
                <a:solidFill>
                  <a:srgbClr val="616364"/>
                </a:solidFill>
                <a:latin typeface="Arial"/>
                <a:ea typeface="Arial"/>
                <a:cs typeface="Arial"/>
                <a:sym typeface="Arial"/>
              </a:rPr>
              <a:t>Activity by a group or person that aims to influence a decision</a:t>
            </a:r>
            <a:r>
              <a:rPr lang="en" sz="1760">
                <a:solidFill>
                  <a:srgbClr val="016E45"/>
                </a:solidFill>
                <a:latin typeface="Arial"/>
                <a:ea typeface="Arial"/>
                <a:cs typeface="Arial"/>
                <a:sym typeface="Arial"/>
              </a:rPr>
              <a:t>​</a:t>
            </a:r>
            <a:endParaRPr sz="1760">
              <a:solidFill>
                <a:srgbClr val="016E45"/>
              </a:solidFill>
              <a:latin typeface="Arial"/>
              <a:ea typeface="Arial"/>
              <a:cs typeface="Arial"/>
              <a:sym typeface="Arial"/>
            </a:endParaRPr>
          </a:p>
          <a:p>
            <a:pPr indent="-246562" lvl="0" marL="673100" rtl="0" algn="l">
              <a:lnSpc>
                <a:spcPct val="95000"/>
              </a:lnSpc>
              <a:spcBef>
                <a:spcPts val="0"/>
              </a:spcBef>
              <a:spcAft>
                <a:spcPts val="0"/>
              </a:spcAft>
              <a:buClr>
                <a:srgbClr val="016E45"/>
              </a:buClr>
              <a:buSzPts val="283"/>
              <a:buFont typeface="Arial"/>
              <a:buChar char="●"/>
            </a:pPr>
            <a:r>
              <a:rPr lang="en" sz="1760">
                <a:solidFill>
                  <a:srgbClr val="616364"/>
                </a:solidFill>
                <a:latin typeface="Arial"/>
                <a:ea typeface="Arial"/>
                <a:cs typeface="Arial"/>
                <a:sym typeface="Arial"/>
              </a:rPr>
              <a:t>Public support for a recommendation for an issue</a:t>
            </a:r>
            <a:r>
              <a:rPr lang="en" sz="1760">
                <a:solidFill>
                  <a:srgbClr val="016E45"/>
                </a:solidFill>
                <a:latin typeface="Arial"/>
                <a:ea typeface="Arial"/>
                <a:cs typeface="Arial"/>
                <a:sym typeface="Arial"/>
              </a:rPr>
              <a:t>​</a:t>
            </a:r>
            <a:endParaRPr sz="1760">
              <a:solidFill>
                <a:srgbClr val="016E45"/>
              </a:solidFill>
              <a:latin typeface="Arial"/>
              <a:ea typeface="Arial"/>
              <a:cs typeface="Arial"/>
              <a:sym typeface="Arial"/>
            </a:endParaRPr>
          </a:p>
          <a:p>
            <a:pPr indent="-246562" lvl="0" marL="673100" rtl="0" algn="l">
              <a:lnSpc>
                <a:spcPct val="95000"/>
              </a:lnSpc>
              <a:spcBef>
                <a:spcPts val="0"/>
              </a:spcBef>
              <a:spcAft>
                <a:spcPts val="0"/>
              </a:spcAft>
              <a:buClr>
                <a:srgbClr val="016E45"/>
              </a:buClr>
              <a:buSzPts val="283"/>
              <a:buFont typeface="Arial"/>
              <a:buChar char="●"/>
            </a:pPr>
            <a:r>
              <a:rPr lang="en" sz="1760">
                <a:solidFill>
                  <a:srgbClr val="616364"/>
                </a:solidFill>
                <a:latin typeface="Arial"/>
                <a:ea typeface="Arial"/>
                <a:cs typeface="Arial"/>
                <a:sym typeface="Arial"/>
              </a:rPr>
              <a:t>Increase awareness on the topic</a:t>
            </a:r>
            <a:r>
              <a:rPr lang="en" sz="1760">
                <a:solidFill>
                  <a:srgbClr val="016E45"/>
                </a:solidFill>
                <a:latin typeface="Arial"/>
                <a:ea typeface="Arial"/>
                <a:cs typeface="Arial"/>
                <a:sym typeface="Arial"/>
              </a:rPr>
              <a:t>​</a:t>
            </a:r>
            <a:endParaRPr sz="1760">
              <a:solidFill>
                <a:srgbClr val="016E45"/>
              </a:solidFill>
              <a:latin typeface="Arial"/>
              <a:ea typeface="Arial"/>
              <a:cs typeface="Arial"/>
              <a:sym typeface="Arial"/>
            </a:endParaRPr>
          </a:p>
          <a:p>
            <a:pPr indent="-250376" lvl="0" marL="533400" rtl="0" algn="l">
              <a:lnSpc>
                <a:spcPct val="95000"/>
              </a:lnSpc>
              <a:spcBef>
                <a:spcPts val="0"/>
              </a:spcBef>
              <a:spcAft>
                <a:spcPts val="0"/>
              </a:spcAft>
              <a:buClr>
                <a:srgbClr val="016E45"/>
              </a:buClr>
              <a:buSzPts val="343"/>
              <a:buFont typeface="Arial"/>
              <a:buChar char="●"/>
            </a:pPr>
            <a:r>
              <a:rPr lang="en" sz="2070">
                <a:solidFill>
                  <a:srgbClr val="F29067"/>
                </a:solidFill>
                <a:latin typeface="Arial"/>
                <a:ea typeface="Arial"/>
                <a:cs typeface="Arial"/>
                <a:sym typeface="Arial"/>
              </a:rPr>
              <a:t>What does it mean to be an Advocate?</a:t>
            </a:r>
            <a:r>
              <a:rPr lang="en" sz="2070">
                <a:solidFill>
                  <a:srgbClr val="016E45"/>
                </a:solidFill>
                <a:latin typeface="Arial"/>
                <a:ea typeface="Arial"/>
                <a:cs typeface="Arial"/>
                <a:sym typeface="Arial"/>
              </a:rPr>
              <a:t>​</a:t>
            </a:r>
            <a:endParaRPr sz="2070">
              <a:solidFill>
                <a:srgbClr val="016E45"/>
              </a:solidFill>
              <a:latin typeface="Arial"/>
              <a:ea typeface="Arial"/>
              <a:cs typeface="Arial"/>
              <a:sym typeface="Arial"/>
            </a:endParaRPr>
          </a:p>
          <a:p>
            <a:pPr indent="-246562" lvl="0" marL="673100" rtl="0" algn="l">
              <a:lnSpc>
                <a:spcPct val="95000"/>
              </a:lnSpc>
              <a:spcBef>
                <a:spcPts val="0"/>
              </a:spcBef>
              <a:spcAft>
                <a:spcPts val="0"/>
              </a:spcAft>
              <a:buClr>
                <a:srgbClr val="016E45"/>
              </a:buClr>
              <a:buSzPts val="283"/>
              <a:buFont typeface="Arial"/>
              <a:buChar char="●"/>
            </a:pPr>
            <a:r>
              <a:rPr lang="en" sz="1760">
                <a:solidFill>
                  <a:srgbClr val="616364"/>
                </a:solidFill>
                <a:latin typeface="Arial"/>
                <a:ea typeface="Arial"/>
                <a:cs typeface="Arial"/>
                <a:sym typeface="Arial"/>
              </a:rPr>
              <a:t>As an advocate </a:t>
            </a:r>
            <a:r>
              <a:rPr b="1" lang="en" sz="1760">
                <a:solidFill>
                  <a:srgbClr val="616364"/>
                </a:solidFill>
                <a:latin typeface="Arial"/>
                <a:ea typeface="Arial"/>
                <a:cs typeface="Arial"/>
                <a:sym typeface="Arial"/>
              </a:rPr>
              <a:t>YOU </a:t>
            </a:r>
            <a:r>
              <a:rPr lang="en" sz="1760">
                <a:solidFill>
                  <a:srgbClr val="616364"/>
                </a:solidFill>
                <a:latin typeface="Arial"/>
                <a:ea typeface="Arial"/>
                <a:cs typeface="Arial"/>
                <a:sym typeface="Arial"/>
              </a:rPr>
              <a:t>have the ability to be the voice for those who don’t feel they are being heard and ensure they are being respected.</a:t>
            </a:r>
            <a:endParaRPr sz="1760">
              <a:solidFill>
                <a:srgbClr val="616364"/>
              </a:solidFill>
              <a:latin typeface="Arial"/>
              <a:ea typeface="Arial"/>
              <a:cs typeface="Arial"/>
              <a:sym typeface="Arial"/>
            </a:endParaRPr>
          </a:p>
          <a:p>
            <a:pPr indent="0" lvl="0" marL="0" rtl="0" algn="l">
              <a:lnSpc>
                <a:spcPct val="95000"/>
              </a:lnSpc>
              <a:spcBef>
                <a:spcPts val="0"/>
              </a:spcBef>
              <a:spcAft>
                <a:spcPts val="0"/>
              </a:spcAft>
              <a:buNone/>
            </a:pPr>
            <a:r>
              <a:t/>
            </a:r>
            <a:endParaRPr sz="2000">
              <a:latin typeface="Calibri"/>
              <a:ea typeface="Calibri"/>
              <a:cs typeface="Calibri"/>
              <a:sym typeface="Calibri"/>
            </a:endParaRPr>
          </a:p>
          <a:p>
            <a:pPr indent="0" lvl="0" marL="0" rtl="0" algn="ctr">
              <a:lnSpc>
                <a:spcPct val="100000"/>
              </a:lnSpc>
              <a:spcBef>
                <a:spcPts val="400"/>
              </a:spcBef>
              <a:spcAft>
                <a:spcPts val="0"/>
              </a:spcAft>
              <a:buNone/>
            </a:pPr>
            <a:r>
              <a:rPr i="1" lang="en" sz="2000">
                <a:latin typeface="Calibri"/>
                <a:ea typeface="Calibri"/>
                <a:cs typeface="Calibri"/>
                <a:sym typeface="Calibri"/>
              </a:rPr>
              <a:t>All of us in this group are working on being advocates for ourselves, one another and all of those in our community without a voice.</a:t>
            </a:r>
            <a:endParaRPr sz="1395"/>
          </a:p>
        </p:txBody>
      </p:sp>
      <p:pic>
        <p:nvPicPr>
          <p:cNvPr id="110" name="Google Shape;110;p18"/>
          <p:cNvPicPr preferRelativeResize="0"/>
          <p:nvPr/>
        </p:nvPicPr>
        <p:blipFill>
          <a:blip r:embed="rId3">
            <a:alphaModFix/>
          </a:blip>
          <a:stretch>
            <a:fillRect/>
          </a:stretch>
        </p:blipFill>
        <p:spPr>
          <a:xfrm>
            <a:off x="5337999" y="1344900"/>
            <a:ext cx="3564500" cy="2311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04350" y="53317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 of Advocacy</a:t>
            </a:r>
            <a:endParaRPr/>
          </a:p>
        </p:txBody>
      </p:sp>
      <p:sp>
        <p:nvSpPr>
          <p:cNvPr id="116" name="Google Shape;116;p19"/>
          <p:cNvSpPr txBox="1"/>
          <p:nvPr>
            <p:ph idx="1" type="body"/>
          </p:nvPr>
        </p:nvSpPr>
        <p:spPr>
          <a:xfrm>
            <a:off x="489004" y="1168575"/>
            <a:ext cx="4083000" cy="3002400"/>
          </a:xfrm>
          <a:prstGeom prst="rect">
            <a:avLst/>
          </a:prstGeom>
        </p:spPr>
        <p:txBody>
          <a:bodyPr anchorCtr="0" anchor="t" bIns="91425" lIns="91425" spcFirstLastPara="1" rIns="91425" wrap="square" tIns="91425">
            <a:normAutofit/>
          </a:bodyPr>
          <a:lstStyle/>
          <a:p>
            <a:pPr indent="-474662" lvl="0" marL="571500" rtl="0" algn="l">
              <a:lnSpc>
                <a:spcPct val="80000"/>
              </a:lnSpc>
              <a:spcBef>
                <a:spcPts val="2400"/>
              </a:spcBef>
              <a:spcAft>
                <a:spcPts val="0"/>
              </a:spcAft>
              <a:buClr>
                <a:schemeClr val="dk2"/>
              </a:buClr>
              <a:buSzPts val="1475"/>
              <a:buFont typeface="Calibri"/>
              <a:buChar char="●"/>
            </a:pPr>
            <a:r>
              <a:rPr lang="en" sz="1475">
                <a:latin typeface="Calibri"/>
                <a:ea typeface="Calibri"/>
                <a:cs typeface="Calibri"/>
                <a:sym typeface="Calibri"/>
              </a:rPr>
              <a:t>Engage with elected officials and advocate for anti-hunger policies</a:t>
            </a:r>
            <a:endParaRPr sz="1475">
              <a:latin typeface="Calibri"/>
              <a:ea typeface="Calibri"/>
              <a:cs typeface="Calibri"/>
              <a:sym typeface="Calibri"/>
            </a:endParaRPr>
          </a:p>
          <a:p>
            <a:pPr indent="-322262" lvl="1" marL="914400" rtl="0" algn="l">
              <a:lnSpc>
                <a:spcPct val="80000"/>
              </a:lnSpc>
              <a:spcBef>
                <a:spcPts val="2400"/>
              </a:spcBef>
              <a:spcAft>
                <a:spcPts val="0"/>
              </a:spcAft>
              <a:buClr>
                <a:schemeClr val="dk2"/>
              </a:buClr>
              <a:buSzPts val="1475"/>
              <a:buFont typeface="Calibri"/>
              <a:buChar char="○"/>
            </a:pPr>
            <a:r>
              <a:rPr lang="en" sz="1475">
                <a:latin typeface="Calibri"/>
                <a:ea typeface="Calibri"/>
                <a:cs typeface="Calibri"/>
                <a:sym typeface="Calibri"/>
              </a:rPr>
              <a:t>Lobby Days, Hills Visits, Updates, etc.</a:t>
            </a:r>
            <a:endParaRPr sz="1475">
              <a:latin typeface="Calibri"/>
              <a:ea typeface="Calibri"/>
              <a:cs typeface="Calibri"/>
              <a:sym typeface="Calibri"/>
            </a:endParaRPr>
          </a:p>
          <a:p>
            <a:pPr indent="-474662" lvl="0" marL="571500" rtl="0" algn="l">
              <a:lnSpc>
                <a:spcPct val="80000"/>
              </a:lnSpc>
              <a:spcBef>
                <a:spcPts val="2400"/>
              </a:spcBef>
              <a:spcAft>
                <a:spcPts val="0"/>
              </a:spcAft>
              <a:buClr>
                <a:schemeClr val="dk2"/>
              </a:buClr>
              <a:buSzPts val="1475"/>
              <a:buFont typeface="Calibri"/>
              <a:buChar char="●"/>
            </a:pPr>
            <a:r>
              <a:rPr lang="en" sz="1475">
                <a:latin typeface="Calibri"/>
                <a:ea typeface="Calibri"/>
                <a:cs typeface="Calibri"/>
                <a:sym typeface="Calibri"/>
              </a:rPr>
              <a:t>Letters of support</a:t>
            </a:r>
            <a:endParaRPr b="1" sz="2100">
              <a:latin typeface="Calibri"/>
              <a:ea typeface="Calibri"/>
              <a:cs typeface="Calibri"/>
              <a:sym typeface="Calibri"/>
            </a:endParaRPr>
          </a:p>
          <a:p>
            <a:pPr indent="-474662" lvl="0" marL="571500" rtl="0" algn="l">
              <a:lnSpc>
                <a:spcPct val="80000"/>
              </a:lnSpc>
              <a:spcBef>
                <a:spcPts val="2400"/>
              </a:spcBef>
              <a:spcAft>
                <a:spcPts val="0"/>
              </a:spcAft>
              <a:buClr>
                <a:schemeClr val="dk2"/>
              </a:buClr>
              <a:buSzPts val="1475"/>
              <a:buFont typeface="Calibri"/>
              <a:buChar char="●"/>
            </a:pPr>
            <a:r>
              <a:rPr lang="en" sz="1475">
                <a:latin typeface="Calibri"/>
                <a:ea typeface="Calibri"/>
                <a:cs typeface="Calibri"/>
                <a:sym typeface="Calibri"/>
              </a:rPr>
              <a:t>Town halls</a:t>
            </a:r>
            <a:endParaRPr b="1" sz="2100">
              <a:latin typeface="Calibri"/>
              <a:ea typeface="Calibri"/>
              <a:cs typeface="Calibri"/>
              <a:sym typeface="Calibri"/>
            </a:endParaRPr>
          </a:p>
          <a:p>
            <a:pPr indent="-500062" lvl="0" marL="571500" rtl="0" algn="l">
              <a:lnSpc>
                <a:spcPct val="80000"/>
              </a:lnSpc>
              <a:spcBef>
                <a:spcPts val="2400"/>
              </a:spcBef>
              <a:spcAft>
                <a:spcPts val="0"/>
              </a:spcAft>
              <a:buClr>
                <a:schemeClr val="dk2"/>
              </a:buClr>
              <a:buSzPts val="1875"/>
              <a:buFont typeface="Calibri"/>
              <a:buChar char="●"/>
            </a:pPr>
            <a:r>
              <a:rPr lang="en" sz="1475">
                <a:latin typeface="Calibri"/>
                <a:ea typeface="Calibri"/>
                <a:cs typeface="Calibri"/>
                <a:sym typeface="Calibri"/>
              </a:rPr>
              <a:t>Coalition building and strong partnerships</a:t>
            </a:r>
            <a:br>
              <a:rPr b="1" lang="en" sz="2100">
                <a:latin typeface="Arial"/>
                <a:ea typeface="Arial"/>
                <a:cs typeface="Arial"/>
                <a:sym typeface="Arial"/>
              </a:rPr>
            </a:br>
            <a:endParaRPr sz="725"/>
          </a:p>
        </p:txBody>
      </p:sp>
      <p:pic>
        <p:nvPicPr>
          <p:cNvPr id="117" name="Google Shape;117;p19"/>
          <p:cNvPicPr preferRelativeResize="0"/>
          <p:nvPr/>
        </p:nvPicPr>
        <p:blipFill>
          <a:blip r:embed="rId3">
            <a:alphaModFix/>
          </a:blip>
          <a:stretch>
            <a:fillRect/>
          </a:stretch>
        </p:blipFill>
        <p:spPr>
          <a:xfrm>
            <a:off x="5062550" y="1283175"/>
            <a:ext cx="3471923" cy="231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636100" y="55457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 your “Why”!</a:t>
            </a:r>
            <a:endParaRPr/>
          </a:p>
        </p:txBody>
      </p:sp>
      <p:sp>
        <p:nvSpPr>
          <p:cNvPr id="123" name="Google Shape;123;p20"/>
          <p:cNvSpPr txBox="1"/>
          <p:nvPr>
            <p:ph idx="1" type="body"/>
          </p:nvPr>
        </p:nvSpPr>
        <p:spPr>
          <a:xfrm>
            <a:off x="1319412" y="1070551"/>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r>
              <a:rPr lang="en" sz="1100" u="sng">
                <a:solidFill>
                  <a:schemeClr val="hlink"/>
                </a:solidFill>
                <a:latin typeface="Arial"/>
                <a:ea typeface="Arial"/>
                <a:cs typeface="Arial"/>
                <a:sym typeface="Arial"/>
                <a:hlinkClick r:id="rId3"/>
              </a:rPr>
              <a:t>Simon Sinek Video</a:t>
            </a:r>
            <a:endParaRPr/>
          </a:p>
        </p:txBody>
      </p:sp>
      <p:pic>
        <p:nvPicPr>
          <p:cNvPr id="124" name="Google Shape;124;p20"/>
          <p:cNvPicPr preferRelativeResize="0"/>
          <p:nvPr/>
        </p:nvPicPr>
        <p:blipFill rotWithShape="1">
          <a:blip r:embed="rId4">
            <a:alphaModFix/>
          </a:blip>
          <a:srcRect b="4645" l="0" r="0" t="18181"/>
          <a:stretch/>
        </p:blipFill>
        <p:spPr>
          <a:xfrm>
            <a:off x="2482320" y="1607340"/>
            <a:ext cx="4475373" cy="25902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400600" y="5332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of WHY Statement</a:t>
            </a:r>
            <a:endParaRPr/>
          </a:p>
        </p:txBody>
      </p:sp>
      <p:sp>
        <p:nvSpPr>
          <p:cNvPr id="130" name="Google Shape;130;p2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 picture containing text, person, person&#10;&#10;Description automatically generated" id="131" name="Google Shape;131;p21"/>
          <p:cNvPicPr preferRelativeResize="0"/>
          <p:nvPr/>
        </p:nvPicPr>
        <p:blipFill>
          <a:blip r:embed="rId3">
            <a:alphaModFix/>
          </a:blip>
          <a:stretch>
            <a:fillRect/>
          </a:stretch>
        </p:blipFill>
        <p:spPr>
          <a:xfrm>
            <a:off x="2410100" y="1246913"/>
            <a:ext cx="3763500" cy="3700125"/>
          </a:xfrm>
          <a:prstGeom prst="rect">
            <a:avLst/>
          </a:prstGeom>
          <a:noFill/>
          <a:ln>
            <a:noFill/>
          </a:ln>
        </p:spPr>
      </p:pic>
      <p:sp>
        <p:nvSpPr>
          <p:cNvPr id="132" name="Google Shape;132;p21"/>
          <p:cNvSpPr txBox="1"/>
          <p:nvPr/>
        </p:nvSpPr>
        <p:spPr>
          <a:xfrm>
            <a:off x="2521611" y="1356546"/>
            <a:ext cx="2195100" cy="215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